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1" ContentType="application/vnd.openxmlformats-officedocument.spreadsheetml.sheet"/>
  <Override PartName="/ppt/embeddings/oleObject2" ContentType="application/vnd.openxmlformats-officedocument.spreadsheetml.shee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987" autoAdjust="0"/>
    <p:restoredTop sz="100000"/>
  </p:normalViewPr>
  <p:slideViewPr>
    <p:cSldViewPr snapToGrid="0">
      <p:cViewPr varScale="1">
        <p:scale>
          <a:sx n="100" d="100"/>
          <a:sy n="100" d="100"/>
        </p:scale>
        <p:origin x="138" y="37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presProps" Target="presProps.xml"  /><Relationship Id="rId29" Type="http://schemas.openxmlformats.org/officeDocument/2006/relationships/viewProps" Target="viewProps.xml"  /><Relationship Id="rId3" Type="http://schemas.openxmlformats.org/officeDocument/2006/relationships/slide" Target="slides/slide2.xml"  /><Relationship Id="rId30" Type="http://schemas.openxmlformats.org/officeDocument/2006/relationships/theme" Target="theme/theme1.xml"  /><Relationship Id="rId31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"  /><Relationship Id="rId2" Type="http://schemas.openxmlformats.org/officeDocument/2006/relationships/themeOverride" Target="../theme/themeOverride1.xml"  /></Relationships>
</file>

<file path=ppt/charts/_rels/chart2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2"  /></Relationships>
</file>

<file path=ppt/charts/chart1.xml><?xml version="1.0" encoding="utf-8"?>
<c:chartSpace xmlns:r="http://schemas.openxmlformats.org/officeDocument/2006/relationships" xmlns:a="http://schemas.openxmlformats.org/drawingml/2006/main" xmlns:c="http://schemas.openxmlformats.org/drawingml/2006/chart">
  <c:clrMapOvr bg1="lt1" tx1="dk1" bg2="lt2" tx2="dk2" accent1="accent1" accent2="accent2" accent3="accent3" accent4="accent4" accent5="accent5" accent6="accent6" hlink="hlink" folHlink="folHlink"/>
  <c:date1904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roundedCorners val="0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시장규모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 xml:space="preserve">#,##0_ </c:formatCode>
                <c:ptCount val="6"/>
                <c:pt idx="0">
                  <c:v>7700</c:v>
                </c:pt>
                <c:pt idx="1">
                  <c:v>9500</c:v>
                </c:pt>
                <c:pt idx="2">
                  <c:v>15000</c:v>
                </c:pt>
                <c:pt idx="3">
                  <c:v>17000</c:v>
                </c:pt>
                <c:pt idx="4">
                  <c:v>23000</c:v>
                </c:pt>
                <c:pt idx="5">
                  <c:v>30000</c:v>
                </c:pt>
              </c:numCache>
            </c:numRef>
          </c:val>
        </c:ser>
        <c:dLbls>
          <c:delete val="0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45714944"/>
        <c:axId val="127736576"/>
      </c:barChart>
      <c:catAx>
        <c:axId val="245714944"/>
        <c:scaling>
          <c:orientation val="minMax"/>
        </c:scaling>
        <c:axPos val="b"/>
        <c:crossAx val="127736576"/>
        <c:delete val="0"/>
        <c:numFmt formatCode="General" sourceLinked="1"/>
        <c:majorTickMark val="out"/>
        <c:minorTickMark val="none"/>
        <c:tickLblPos val="nextTo"/>
        <c:txPr>
          <a:bodyPr rot="0" vert="horz" wrap="none" lIns="0" tIns="0" rIns="0" bIns="0" anchor="ctr" anchorCtr="1"/>
          <a:p>
            <a:pPr algn="l">
              <a:defRPr sz="900" b="0" i="0" u="none"/>
            </a:pPr>
            <a:endParaRPr/>
          </a:p>
        </c:txPr>
        <c:crosses val="autoZero"/>
        <c:auto val="1"/>
        <c:lblAlgn val="ctr"/>
        <c:lblOffset val="100"/>
        <c:tickMarkSkip val="1"/>
        <c:noMultiLvlLbl val="0"/>
      </c:catAx>
      <c:valAx>
        <c:axId val="127736576"/>
        <c:scaling>
          <c:orientation val="minMax"/>
        </c:scaling>
        <c:axPos val="l"/>
        <c:crossAx val="245714944"/>
        <c:delete val="0"/>
        <c:majorGridlines/>
        <c:numFmt formatCode="#,##0_ " sourceLinked="1"/>
        <c:majorTickMark val="out"/>
        <c:minorTickMark val="none"/>
        <c:tickLblPos val="nextTo"/>
        <c:txPr>
          <a:bodyPr rot="0" vert="horz" wrap="none" lIns="0" tIns="0" rIns="0" bIns="0" anchor="ctr" anchorCtr="1"/>
          <a:p>
            <a:pPr algn="l">
              <a:defRPr sz="900" b="0" i="0" u="none"/>
            </a:pPr>
            <a:endParaRPr/>
          </a:p>
        </c:txPr>
        <c:crosses val="autoZero"/>
        <c:crossBetween val="between"/>
      </c:valAx>
      <c:spPr>
        <a:noFill/>
        <a:ln w="9525" cap="flat" cmpd="sng" algn="ctr">
          <a:noFill/>
          <a:prstDash val="solid"/>
          <a:round/>
        </a:ln>
      </c:spPr>
    </c:plotArea>
    <c:dispBlanksAs val="gap"/>
  </c:chart>
  <c:extLst>
    <c:ext uri="CC8EB2C9-7E31-499d-B8F2-F6CE61031016">
      <ho:hncChartStyle xmlns:ho="http://schemas.haansoft.com/office/8.0" layoutIndex="-1" colorIndex="-1" styleIndex="-1"/>
    </c:ext>
  </c:extLst>
  <c:externalData r:id="rId1">
    <c:autoUpdate val="0"/>
  </c:externalData>
</c:chartSpace>
</file>

<file path=ppt/charts/chart2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roundedCorners val="0"/>
  <c:chart>
    <c:title>
      <c:tx>
        <c:rich>
          <a:bodyPr rot="0" vert="horz" wrap="none" lIns="0" tIns="0" rIns="0" bIns="0" anchor="ctr" anchorCtr="1"/>
          <a:p>
            <a:pPr algn="l">
              <a:defRPr sz="2100" b="1" i="0" u="none">
                <a:solidFill>
                  <a:srgbClr val="2c4387"/>
                </a:solidFill>
                <a:latin typeface="나눔스퀘어_ac" panose="0"/>
                <a:ea typeface="맑은 고딕" panose="0"/>
                <a:cs typeface="맑은 고딕" panose="0"/>
                <a:sym typeface="맑은 고딕" panose="0"/>
              </a:defRPr>
            </a:pPr>
            <a:r>
              <a:rPr sz="2100" b="1" i="0" u="none">
                <a:solidFill>
                  <a:srgbClr val="2c4387"/>
                </a:solidFill>
                <a:latin typeface="나눔스퀘어_ac" panose="0"/>
                <a:ea typeface="맑은 고딕" panose="0"/>
                <a:cs typeface="맑은 고딕" panose="0"/>
                <a:sym typeface="맑은 고딕" panose="0"/>
              </a:rPr>
              <a:t>미국 소비자, 밀키트 구매 이유
(자료: Real Foods 보도자료, 2017.04.25)</a:t>
            </a:r>
            <a:endParaRPr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AngAx val="1"/>
      <c:rotX val="15"/>
      <c:rotY val="20"/>
      <c:perspective val="30"/>
    </c:view3D>
    <c:floor>
      <c:thickness val="0"/>
      <c:spPr>
        <a:noFill/>
        <a:ln w="1270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1b79bf"/>
            </a:solidFill>
            <a:ln w="9525"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25480620563030243"/>
                  <c:y val="-0.0027701242361217737"/>
                </c:manualLayout>
              </c:layout>
              <c:numFmt formatCode="0%" sourceLinked="0"/>
              <c:spPr>
                <a:noFill/>
                <a:ln w="9525">
                  <a:noFill/>
                </a:ln>
                <a:effectLst/>
              </c:spPr>
              <c:txPr>
                <a:bodyPr rot="0" vert="horz" wrap="none" lIns="0" tIns="0" rIns="0" bIns="0" anchor="ctr" anchorCtr="1"/>
                <a:p>
                  <a:pPr algn="l">
                    <a:defRPr sz="1800" b="1" i="0" u="none">
                      <a:solidFill>
                        <a:srgbClr val="404040"/>
                      </a:solidFill>
                      <a:latin typeface="나눔스퀘어_ac" panose="0"/>
                      <a:ea typeface="나눔스퀘어_ac" panose="0"/>
                      <a:cs typeface="나눔스퀘어_ac" panose="0"/>
                      <a:sym typeface="나눔스퀘어_ac" panose="0"/>
                    </a:defRPr>
                  </a:pPr>
                  <a:endParaRPr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6987079754471779"/>
                  <c:y val="0.0027701242361217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264944091439247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5480620563030243"/>
                  <c:y val="-0.0083103729411959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6987079754471779"/>
                  <c:y val="-0.011080496944487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elete val="0"/>
            <c:numFmt formatCode="0%" sourceLinked="0"/>
            <c:spPr>
              <a:noFill/>
              <a:ln w="9525">
                <a:noFill/>
              </a:ln>
              <a:effectLst/>
            </c:spPr>
            <c:txPr>
              <a:bodyPr rot="0" vert="horz" wrap="none" lIns="0" tIns="0" rIns="0" bIns="0" anchor="ctr" anchorCtr="1"/>
              <a:p>
                <a:pPr algn="l">
                  <a:defRPr sz="1800" b="1" i="0" u="none">
                    <a:solidFill>
                      <a:schemeClr val="tx1"/>
                    </a:solidFill>
                    <a:latin typeface="나눔스퀘어_ac" panose="0"/>
                    <a:ea typeface="나눔스퀘어_ac" panose="0"/>
                    <a:cs typeface="나눔스퀘어_ac" panose="0"/>
                    <a:sym typeface="나눔스퀘어_ac" panose="0"/>
                  </a:defRPr>
                </a:pPr>
                <a:endParaRPr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식사 계획 시간 단축</c:v>
                </c:pt>
                <c:pt idx="1">
                  <c:v>요리 시간 단축</c:v>
                </c:pt>
                <c:pt idx="2">
                  <c:v>장보는 시간 절약</c:v>
                </c:pt>
                <c:pt idx="3">
                  <c:v>새로운 레시피로 요리</c:v>
                </c:pt>
                <c:pt idx="4">
                  <c:v>건강한 식사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0.46</c:v>
                </c:pt>
                <c:pt idx="1">
                  <c:v>0.45</c:v>
                </c:pt>
                <c:pt idx="2">
                  <c:v>0.37</c:v>
                </c:pt>
                <c:pt idx="3">
                  <c:v>0.36</c:v>
                </c:pt>
                <c:pt idx="4">
                  <c:v>0.34</c:v>
                </c:pt>
              </c:numCache>
            </c:numRef>
          </c:val>
        </c:ser>
        <c:dLbls>
          <c:delete val="0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gapDepth val="150"/>
        <c:shape val="cylinder"/>
        <c:axId val="245982720"/>
        <c:axId val="157927104"/>
        <c:axId val="0"/>
      </c:bar3DChart>
      <c:catAx>
        <c:axId val="245982720"/>
        <c:scaling>
          <c:orientation val="minMax"/>
        </c:scaling>
        <c:axPos val="l"/>
        <c:crossAx val="157927104"/>
        <c:delete val="0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vert="horz" wrap="none" lIns="0" tIns="0" rIns="0" bIns="0" anchor="ctr" anchorCtr="1"/>
          <a:p>
            <a:pPr algn="l">
              <a:defRPr sz="1600" b="0" i="0" u="none">
                <a:solidFill>
                  <a:schemeClr val="tx1"/>
                </a:solidFill>
                <a:latin typeface="나눔스퀘어_ac" panose="0"/>
                <a:ea typeface="맑은 고딕" panose="0"/>
                <a:cs typeface="맑은 고딕" panose="0"/>
                <a:sym typeface="맑은 고딕" panose="0"/>
              </a:defRPr>
            </a:pPr>
            <a:endParaRPr/>
          </a:p>
        </c:txPr>
        <c:crosses val="autoZero"/>
        <c:auto val="1"/>
        <c:lblAlgn val="ctr"/>
        <c:lblOffset val="100"/>
        <c:tickMarkSkip val="1"/>
        <c:noMultiLvlLbl val="0"/>
      </c:catAx>
      <c:valAx>
        <c:axId val="157927104"/>
        <c:scaling>
          <c:orientation val="minMax"/>
        </c:scaling>
        <c:axPos val="b"/>
        <c:crossAx val="245982720"/>
        <c:delete val="1"/>
        <c:numFmt formatCode="General" sourceLinked="1"/>
        <c:majorTickMark val="none"/>
        <c:minorTickMark val="none"/>
        <c:tickLblPos val="none"/>
        <c:crosses val="autoZero"/>
        <c:crossBetween val="between"/>
      </c:valAx>
      <c:spPr>
        <a:noFill/>
        <a:ln>
          <a:noFill/>
        </a:ln>
        <a:effectLst/>
      </c:spPr>
    </c:plotArea>
    <c:dispBlanksAs val="gap"/>
  </c:chart>
  <c:txPr>
    <a:bodyPr rot="0" vert="horz" wrap="none" lIns="0" tIns="0" rIns="0" bIns="0" anchor="ctr" anchorCtr="1"/>
    <a:p>
      <a:pPr algn="l">
        <a:defRPr sz="1800" b="0" i="0" u="none">
          <a:latin typeface="나눔스퀘어_ac" panose="0"/>
          <a:ea typeface="나눔스퀘어_ac" panose="0"/>
          <a:cs typeface="나눔스퀘어_ac" panose="0"/>
          <a:sym typeface="나눔스퀘어_ac" panose="0"/>
        </a:defRPr>
      </a:pPr>
      <a:endParaRPr/>
    </a:p>
  </c:txPr>
  <c:spPr>
    <a:solidFill>
      <a:schemeClr val="tx1">
        <a:lumMod val="50000"/>
        <a:lumOff val="50000"/>
        <a:alpha val="14000"/>
      </a:schemeClr>
    </a:solidFill>
    <a:ln w="12700" cap="flat" cmpd="sng" algn="ctr">
      <a:noFill/>
      <a:prstDash val="solid"/>
      <a:miter/>
    </a:ln>
    <a:effectLst/>
  </c:spPr>
  <c:extLst>
    <c:ext uri="CC8EB2C9-7E31-499d-B8F2-F6CE61031016">
      <ho:hncChartStyle xmlns:ho="http://schemas.haansoft.com/office/8.0" layoutIndex="-1" colorIndex="-1" styleIndex="-1"/>
    </c:ext>
  </c:extLst>
  <c:externalData r:id="rId1">
    <c:autoUpdate val="0"/>
  </c:externalData>
</c:chartSpace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69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67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25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36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9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78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69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65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59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253457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89DC-B06B-42C0-906F-6D7E8D5B559D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72B12-C90E-4EDF-9565-60EF63BD07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63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4.png"  /><Relationship Id="rId11" Type="http://schemas.openxmlformats.org/officeDocument/2006/relationships/image" Target="../media/image15.jpeg"  /><Relationship Id="rId12" Type="http://schemas.openxmlformats.org/officeDocument/2006/relationships/image" Target="../media/image16.jpeg"  /><Relationship Id="rId13" Type="http://schemas.openxmlformats.org/officeDocument/2006/relationships/image" Target="../media/image17.png"  /><Relationship Id="rId14" Type="http://schemas.openxmlformats.org/officeDocument/2006/relationships/image" Target="../media/image18.png"  /><Relationship Id="rId15" Type="http://schemas.openxmlformats.org/officeDocument/2006/relationships/image" Target="../media/image19.jpeg"  /><Relationship Id="rId16" Type="http://schemas.openxmlformats.org/officeDocument/2006/relationships/image" Target="../media/image20.png"  /><Relationship Id="rId17" Type="http://schemas.openxmlformats.org/officeDocument/2006/relationships/image" Target="../media/image21.png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Relationship Id="rId6" Type="http://schemas.openxmlformats.org/officeDocument/2006/relationships/image" Target="../media/image10.jpeg"  /><Relationship Id="rId7" Type="http://schemas.openxmlformats.org/officeDocument/2006/relationships/image" Target="../media/image11.jpeg"  /><Relationship Id="rId8" Type="http://schemas.openxmlformats.org/officeDocument/2006/relationships/image" Target="../media/image12.jpeg"  /><Relationship Id="rId9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jpeg"  /><Relationship Id="rId3" Type="http://schemas.openxmlformats.org/officeDocument/2006/relationships/image" Target="../media/image2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Relationship Id="rId4" Type="http://schemas.openxmlformats.org/officeDocument/2006/relationships/image" Target="../media/image27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8.jpeg"  /><Relationship Id="rId3" Type="http://schemas.openxmlformats.org/officeDocument/2006/relationships/image" Target="../media/image29.jpeg"  /><Relationship Id="rId4" Type="http://schemas.openxmlformats.org/officeDocument/2006/relationships/image" Target="../media/image3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1.xml"  /><Relationship Id="rId3" Type="http://schemas.openxmlformats.org/officeDocument/2006/relationships/image" Target="../media/image3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0.png"  /><Relationship Id="rId11" Type="http://schemas.openxmlformats.org/officeDocument/2006/relationships/image" Target="../media/image41.png"  /><Relationship Id="rId12" Type="http://schemas.openxmlformats.org/officeDocument/2006/relationships/image" Target="../media/image42.png"  /><Relationship Id="rId13" Type="http://schemas.openxmlformats.org/officeDocument/2006/relationships/image" Target="../media/image43.png"  /><Relationship Id="rId14" Type="http://schemas.openxmlformats.org/officeDocument/2006/relationships/image" Target="../media/image44.png"  /><Relationship Id="rId15" Type="http://schemas.openxmlformats.org/officeDocument/2006/relationships/image" Target="../media/image45.png"  /><Relationship Id="rId16" Type="http://schemas.openxmlformats.org/officeDocument/2006/relationships/image" Target="../media/image46.png"  /><Relationship Id="rId17" Type="http://schemas.openxmlformats.org/officeDocument/2006/relationships/image" Target="../media/image47.png"  /><Relationship Id="rId2" Type="http://schemas.openxmlformats.org/officeDocument/2006/relationships/image" Target="../media/image32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35.png"  /><Relationship Id="rId6" Type="http://schemas.openxmlformats.org/officeDocument/2006/relationships/image" Target="../media/image36.jpeg"  /><Relationship Id="rId7" Type="http://schemas.openxmlformats.org/officeDocument/2006/relationships/image" Target="../media/image37.png"  /><Relationship Id="rId8" Type="http://schemas.openxmlformats.org/officeDocument/2006/relationships/image" Target="../media/image38.jpeg"  /><Relationship Id="rId9" Type="http://schemas.openxmlformats.org/officeDocument/2006/relationships/image" Target="../media/image3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8.png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Relationship Id="rId5" Type="http://schemas.openxmlformats.org/officeDocument/2006/relationships/image" Target="../media/image51.jpeg"  /><Relationship Id="rId6" Type="http://schemas.openxmlformats.org/officeDocument/2006/relationships/image" Target="../media/image52.jpeg"  /><Relationship Id="rId7" Type="http://schemas.openxmlformats.org/officeDocument/2006/relationships/image" Target="../media/image53.jpeg"  /><Relationship Id="rId8" Type="http://schemas.openxmlformats.org/officeDocument/2006/relationships/image" Target="../media/image54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4.png"  /><Relationship Id="rId3" Type="http://schemas.openxmlformats.org/officeDocument/2006/relationships/image" Target="../media/image55.jpe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6.png"  /><Relationship Id="rId11" Type="http://schemas.openxmlformats.org/officeDocument/2006/relationships/image" Target="../media/image51.jpeg"  /><Relationship Id="rId12" Type="http://schemas.openxmlformats.org/officeDocument/2006/relationships/image" Target="../media/image59.jpeg"  /><Relationship Id="rId2" Type="http://schemas.openxmlformats.org/officeDocument/2006/relationships/image" Target="../media/image56.jpeg"  /><Relationship Id="rId3" Type="http://schemas.openxmlformats.org/officeDocument/2006/relationships/image" Target="../media/image55.jpeg"  /><Relationship Id="rId4" Type="http://schemas.openxmlformats.org/officeDocument/2006/relationships/image" Target="../media/image34.png"  /><Relationship Id="rId5" Type="http://schemas.openxmlformats.org/officeDocument/2006/relationships/image" Target="../media/image43.png"  /><Relationship Id="rId6" Type="http://schemas.openxmlformats.org/officeDocument/2006/relationships/image" Target="../media/image57.jpeg"  /><Relationship Id="rId7" Type="http://schemas.openxmlformats.org/officeDocument/2006/relationships/image" Target="../media/image58.png"  /><Relationship Id="rId8" Type="http://schemas.openxmlformats.org/officeDocument/2006/relationships/image" Target="../media/image44.png"  /><Relationship Id="rId9" Type="http://schemas.openxmlformats.org/officeDocument/2006/relationships/image" Target="../media/image45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34.png"  /><Relationship Id="rId11" Type="http://schemas.openxmlformats.org/officeDocument/2006/relationships/image" Target="../media/image45.png"  /><Relationship Id="rId12" Type="http://schemas.openxmlformats.org/officeDocument/2006/relationships/image" Target="../media/image67.png"  /><Relationship Id="rId13" Type="http://schemas.openxmlformats.org/officeDocument/2006/relationships/image" Target="../media/image68.png"  /><Relationship Id="rId14" Type="http://schemas.openxmlformats.org/officeDocument/2006/relationships/image" Target="../media/image69.jpeg"  /><Relationship Id="rId15" Type="http://schemas.openxmlformats.org/officeDocument/2006/relationships/image" Target="../media/image70.jpeg"  /><Relationship Id="rId16" Type="http://schemas.openxmlformats.org/officeDocument/2006/relationships/image" Target="../media/image71.png"  /><Relationship Id="rId17" Type="http://schemas.openxmlformats.org/officeDocument/2006/relationships/image" Target="../media/image72.png"  /><Relationship Id="rId2" Type="http://schemas.openxmlformats.org/officeDocument/2006/relationships/image" Target="../media/image60.jpeg"  /><Relationship Id="rId3" Type="http://schemas.openxmlformats.org/officeDocument/2006/relationships/image" Target="../media/image37.png"  /><Relationship Id="rId4" Type="http://schemas.openxmlformats.org/officeDocument/2006/relationships/image" Target="../media/image61.jpeg"  /><Relationship Id="rId5" Type="http://schemas.openxmlformats.org/officeDocument/2006/relationships/image" Target="../media/image62.png"  /><Relationship Id="rId6" Type="http://schemas.openxmlformats.org/officeDocument/2006/relationships/image" Target="../media/image63.png"  /><Relationship Id="rId7" Type="http://schemas.openxmlformats.org/officeDocument/2006/relationships/image" Target="../media/image64.png"  /><Relationship Id="rId8" Type="http://schemas.openxmlformats.org/officeDocument/2006/relationships/image" Target="../media/image65.png"  /><Relationship Id="rId9" Type="http://schemas.openxmlformats.org/officeDocument/2006/relationships/image" Target="../media/image66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398405" y="-1087521"/>
            <a:ext cx="2193881" cy="2179202"/>
          </a:xfrm>
          <a:prstGeom prst="ellipse">
            <a:avLst/>
          </a:prstGeom>
          <a:solidFill>
            <a:schemeClr val="bg1"/>
          </a:solidFill>
          <a:ln w="508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398405" y="5758039"/>
            <a:ext cx="2193881" cy="2179202"/>
          </a:xfrm>
          <a:prstGeom prst="ellipse">
            <a:avLst/>
          </a:prstGeom>
          <a:solidFill>
            <a:schemeClr val="tx2">
              <a:lumMod val="75000"/>
            </a:schemeClr>
          </a:solidFill>
          <a:ln w="508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398405" y="3608888"/>
            <a:ext cx="2193881" cy="2179202"/>
          </a:xfrm>
          <a:prstGeom prst="ellipse">
            <a:avLst/>
          </a:prstGeom>
          <a:solidFill>
            <a:schemeClr val="bg1"/>
          </a:solidFill>
          <a:ln w="508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34677" y="2537915"/>
            <a:ext cx="5119863" cy="1003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6000" b="1">
                <a:solidFill>
                  <a:schemeClr val="accent1">
                    <a:lumMod val="75000"/>
                  </a:schemeClr>
                </a:solidFill>
              </a:rPr>
              <a:t>DONGHAERO</a:t>
            </a:r>
            <a:endParaRPr lang="ko-KR" altLang="en-US" sz="6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4677" y="3256940"/>
            <a:ext cx="3729213" cy="998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6000" b="1">
                <a:solidFill>
                  <a:schemeClr val="tx2">
                    <a:lumMod val="75000"/>
                  </a:schemeClr>
                </a:solidFill>
              </a:rPr>
              <a:t>SEAFOOD</a:t>
            </a:r>
            <a:endParaRPr lang="ko-KR" altLang="en-US" sz="60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1" y="2342942"/>
            <a:ext cx="17297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600"/>
              <a:t>(</a:t>
            </a:r>
            <a:r>
              <a:rPr lang="ko-KR" altLang="en-US" sz="1600"/>
              <a:t>주</a:t>
            </a:r>
            <a:r>
              <a:rPr lang="en-US" altLang="ko-KR" sz="1600"/>
              <a:t>)</a:t>
            </a:r>
            <a:r>
              <a:rPr lang="ko-KR" altLang="en-US" sz="1600"/>
              <a:t>동해로씨푸드</a:t>
            </a:r>
            <a:endParaRPr lang="ko-KR" alt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4484799" y="4122976"/>
            <a:ext cx="26170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/>
              <a:t> </a:t>
            </a: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</a:rPr>
              <a:t>Company presentation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073021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2076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주요제품</a:t>
            </a:r>
            <a:endParaRPr lang="ko-KR" altLang="en-US" sz="2000"/>
          </a:p>
        </p:txBody>
      </p:sp>
      <p:sp>
        <p:nvSpPr>
          <p:cNvPr id="7" name="모서리가 둥근 직사각형 148"/>
          <p:cNvSpPr/>
          <p:nvPr/>
        </p:nvSpPr>
        <p:spPr>
          <a:xfrm>
            <a:off x="641184" y="1546566"/>
            <a:ext cx="2647759" cy="4505613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366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sp>
        <p:nvSpPr>
          <p:cNvPr id="13" name="모서리가 둥근 직사각형 148"/>
          <p:cNvSpPr/>
          <p:nvPr/>
        </p:nvSpPr>
        <p:spPr>
          <a:xfrm>
            <a:off x="3404252" y="1543374"/>
            <a:ext cx="2647759" cy="4505613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e5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14" name="그룹 116"/>
          <p:cNvGrpSpPr/>
          <p:nvPr/>
        </p:nvGrpSpPr>
        <p:grpSpPr>
          <a:xfrm rot="0">
            <a:off x="3927333" y="1442499"/>
            <a:ext cx="1601596" cy="360000"/>
            <a:chOff x="866800" y="1520053"/>
            <a:chExt cx="2344898" cy="360000"/>
          </a:xfrm>
          <a:solidFill>
            <a:srgbClr val="999999"/>
          </a:solidFill>
        </p:grpSpPr>
        <p:sp>
          <p:nvSpPr>
            <p:cNvPr id="15" name="직각 삼각형 14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601e0c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16" name="직각 삼각형 15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601e0c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17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e5532a"/>
            </a:solidFill>
            <a:ln>
              <a:solidFill>
                <a:srgbClr val="e553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  <a:latin typeface="Rix모던고딕 B"/>
                  <a:ea typeface="Rix모던고딕 B"/>
                </a:rPr>
                <a:t>간편식</a:t>
              </a:r>
              <a:endParaRPr kumimoji="0" lang="ko-KR" altLang="en-US" sz="1400" b="0">
                <a:solidFill>
                  <a:prstClr val="white"/>
                </a:solidFill>
                <a:latin typeface="Rix모던고딕 B"/>
                <a:ea typeface="Rix모던고딕 B"/>
              </a:endParaRPr>
            </a:p>
          </p:txBody>
        </p:sp>
      </p:grpSp>
      <p:sp>
        <p:nvSpPr>
          <p:cNvPr id="18" name="모서리가 둥근 직사각형 148"/>
          <p:cNvSpPr/>
          <p:nvPr/>
        </p:nvSpPr>
        <p:spPr>
          <a:xfrm>
            <a:off x="6166039" y="1546567"/>
            <a:ext cx="2647759" cy="1637040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19" name="그룹 116"/>
          <p:cNvGrpSpPr/>
          <p:nvPr/>
        </p:nvGrpSpPr>
        <p:grpSpPr>
          <a:xfrm rot="0">
            <a:off x="6689120" y="1445691"/>
            <a:ext cx="1601596" cy="360000"/>
            <a:chOff x="866800" y="1520053"/>
            <a:chExt cx="2344898" cy="360000"/>
          </a:xfrm>
        </p:grpSpPr>
        <p:sp>
          <p:nvSpPr>
            <p:cNvPr id="20" name="직각 삼각형 19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21" name="직각 삼각형 20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22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  <a:latin typeface="Rix모던고딕 B"/>
                  <a:ea typeface="Rix모던고딕 B"/>
                </a:rPr>
                <a:t>조미제품</a:t>
              </a:r>
              <a:endParaRPr kumimoji="0" lang="ko-KR" altLang="en-US" sz="1400" b="0">
                <a:solidFill>
                  <a:prstClr val="white"/>
                </a:solidFill>
                <a:latin typeface="Rix모던고딕 B"/>
                <a:ea typeface="Rix모던고딕 B"/>
              </a:endParaRPr>
            </a:p>
          </p:txBody>
        </p:sp>
      </p:grpSp>
      <p:sp>
        <p:nvSpPr>
          <p:cNvPr id="23" name="모서리가 둥근 직사각형 148"/>
          <p:cNvSpPr/>
          <p:nvPr/>
        </p:nvSpPr>
        <p:spPr>
          <a:xfrm>
            <a:off x="6169644" y="3348649"/>
            <a:ext cx="2647759" cy="2700338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sp>
        <p:nvSpPr>
          <p:cNvPr id="28" name="모서리가 둥근 직사각형 148"/>
          <p:cNvSpPr/>
          <p:nvPr/>
        </p:nvSpPr>
        <p:spPr>
          <a:xfrm>
            <a:off x="8926835" y="1546566"/>
            <a:ext cx="2647759" cy="4505613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29" name="그룹 116"/>
          <p:cNvGrpSpPr/>
          <p:nvPr/>
        </p:nvGrpSpPr>
        <p:grpSpPr>
          <a:xfrm rot="0">
            <a:off x="9449916" y="1445691"/>
            <a:ext cx="1601596" cy="360000"/>
            <a:chOff x="866800" y="1520053"/>
            <a:chExt cx="2344898" cy="360000"/>
          </a:xfrm>
        </p:grpSpPr>
        <p:sp>
          <p:nvSpPr>
            <p:cNvPr id="30" name="직각 삼각형 29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31" name="직각 삼각형 30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32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  <a:latin typeface="Rix모던고딕 B"/>
                  <a:ea typeface="Rix모던고딕 B"/>
                </a:rPr>
                <a:t>반건조제품</a:t>
              </a:r>
              <a:endParaRPr kumimoji="0" lang="ko-KR" altLang="en-US" sz="1400" b="0">
                <a:solidFill>
                  <a:prstClr val="white"/>
                </a:solidFill>
                <a:latin typeface="Rix모던고딕 B"/>
                <a:ea typeface="Rix모던고딕 B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11605" y="1588367"/>
            <a:ext cx="1553439" cy="1553439"/>
          </a:xfrm>
          <a:prstGeom prst="rect">
            <a:avLst/>
          </a:prstGeom>
        </p:spPr>
      </p:pic>
      <p:grpSp>
        <p:nvGrpSpPr>
          <p:cNvPr id="9" name="그룹 116"/>
          <p:cNvGrpSpPr/>
          <p:nvPr/>
        </p:nvGrpSpPr>
        <p:grpSpPr>
          <a:xfrm rot="0">
            <a:off x="1164265" y="1445691"/>
            <a:ext cx="1601596" cy="360000"/>
            <a:chOff x="866800" y="1520053"/>
            <a:chExt cx="2344898" cy="360000"/>
          </a:xfrm>
        </p:grpSpPr>
        <p:sp>
          <p:nvSpPr>
            <p:cNvPr id="10" name="직각 삼각형 9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11" name="직각 삼각형 10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12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3664a0"/>
            </a:solidFill>
            <a:ln>
              <a:solidFill>
                <a:srgbClr val="366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  <a:latin typeface="Rix모던고딕 B"/>
                  <a:ea typeface="Rix모던고딕 B"/>
                </a:rPr>
                <a:t>일반제품</a:t>
              </a:r>
              <a:endParaRPr kumimoji="0" lang="ko-KR" altLang="en-US" sz="1400" b="0">
                <a:solidFill>
                  <a:prstClr val="white"/>
                </a:solidFill>
                <a:latin typeface="Rix모던고딕 B"/>
                <a:ea typeface="Rix모던고딕 B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96571">
            <a:off x="746811" y="2982291"/>
            <a:ext cx="1277198" cy="127719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53292" y="2943647"/>
            <a:ext cx="1250419" cy="125041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80259" y="4395816"/>
            <a:ext cx="1148098" cy="1148098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1951432" y="4529439"/>
            <a:ext cx="1214434" cy="9108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39571" y="2748506"/>
            <a:ext cx="9121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3664a0"/>
                </a:solidFill>
                <a:latin typeface="나눔스퀘어_ac Bold"/>
                <a:ea typeface="나눔스퀘어_ac Bold"/>
              </a:rPr>
              <a:t>오징어</a:t>
            </a:r>
            <a:endParaRPr lang="ko-KR" altLang="en-US" sz="1200">
              <a:solidFill>
                <a:srgbClr val="3664a0"/>
              </a:solidFill>
              <a:latin typeface="나눔스퀘어_ac Bold"/>
              <a:ea typeface="나눔스퀘어_ac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6511" y="4045278"/>
            <a:ext cx="9121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3664a0"/>
                </a:solidFill>
                <a:latin typeface="나눔스퀘어_ac Bold"/>
                <a:ea typeface="나눔스퀘어_ac Bold"/>
              </a:rPr>
              <a:t>통큰다리</a:t>
            </a:r>
            <a:endParaRPr lang="ko-KR" altLang="en-US" sz="1200">
              <a:solidFill>
                <a:srgbClr val="3664a0"/>
              </a:solidFill>
              <a:latin typeface="나눔스퀘어_ac Bold"/>
              <a:ea typeface="나눔스퀘어_ac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8672" y="4025506"/>
            <a:ext cx="1107975" cy="26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3664a0"/>
                </a:solidFill>
                <a:latin typeface="나눔스퀘어_ac Bold"/>
                <a:ea typeface="나눔스퀘어_ac Bold"/>
              </a:rPr>
              <a:t>오징어입살</a:t>
            </a:r>
            <a:endParaRPr lang="ko-KR" altLang="en-US" sz="1200">
              <a:solidFill>
                <a:srgbClr val="3664a0"/>
              </a:solidFill>
              <a:latin typeface="나눔스퀘어_ac Bold"/>
              <a:ea typeface="나눔스퀘어_ac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8895" y="5581653"/>
            <a:ext cx="1115569" cy="2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3664a0"/>
                </a:solidFill>
                <a:latin typeface="나눔스퀘어_ac Bold"/>
                <a:ea typeface="나눔스퀘어_ac Bold"/>
              </a:rPr>
              <a:t>오징어방울</a:t>
            </a:r>
            <a:endParaRPr lang="ko-KR" altLang="en-US" sz="1200">
              <a:solidFill>
                <a:srgbClr val="3664a0"/>
              </a:solidFill>
              <a:latin typeface="나눔스퀘어_ac Bold"/>
              <a:ea typeface="나눔스퀘어_ac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43265" y="5581653"/>
            <a:ext cx="1134681" cy="2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3664a0"/>
                </a:solidFill>
                <a:latin typeface="나눔스퀘어_ac Bold"/>
                <a:ea typeface="나눔스퀘어_ac Bold"/>
              </a:rPr>
              <a:t>오징어 고명용</a:t>
            </a:r>
            <a:endParaRPr lang="ko-KR" altLang="en-US" sz="1200">
              <a:solidFill>
                <a:srgbClr val="3664a0"/>
              </a:solidFill>
              <a:latin typeface="나눔스퀘어_ac Bold"/>
              <a:ea typeface="나눔스퀘어_ac Bold"/>
            </a:endParaRPr>
          </a:p>
        </p:txBody>
      </p:sp>
      <p:pic>
        <p:nvPicPr>
          <p:cNvPr id="40" name="그림 39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3542941" y="1925891"/>
            <a:ext cx="943200" cy="943200"/>
          </a:xfrm>
          <a:prstGeom prst="rect">
            <a:avLst/>
          </a:prstGeom>
        </p:spPr>
      </p:pic>
      <p:pic>
        <p:nvPicPr>
          <p:cNvPr id="41" name="그림 40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4814968" y="2582435"/>
            <a:ext cx="942551" cy="94320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519259" y="5050502"/>
            <a:ext cx="1343024" cy="8953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933058" y="1912421"/>
            <a:ext cx="1615901" cy="266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e5532a"/>
                </a:solidFill>
                <a:latin typeface="나눔스퀘어_ac Bold"/>
                <a:ea typeface="나눔스퀘어_ac Bold"/>
              </a:rPr>
              <a:t>오달삼</a:t>
            </a:r>
            <a:endParaRPr lang="ko-KR" altLang="en-US" sz="1200">
              <a:solidFill>
                <a:srgbClr val="e5532a"/>
              </a:solidFill>
              <a:latin typeface="나눔스퀘어_ac Bold"/>
              <a:ea typeface="나눔스퀘어_ac Bol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87822" y="2933547"/>
            <a:ext cx="1615901" cy="26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e5532a"/>
                </a:solidFill>
                <a:latin typeface="나눔스퀘어_ac Bold"/>
                <a:ea typeface="나눔스퀘어_ac Bold"/>
              </a:rPr>
              <a:t>오품닭</a:t>
            </a:r>
            <a:endParaRPr lang="ko-KR" altLang="en-US" sz="1200">
              <a:solidFill>
                <a:srgbClr val="e5532a"/>
              </a:solidFill>
              <a:latin typeface="나눔스퀘어_ac Bold"/>
              <a:ea typeface="나눔스퀘어_ac Bol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3610" y="5382504"/>
            <a:ext cx="1615901" cy="44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e5532a"/>
                </a:solidFill>
                <a:latin typeface="나눔스퀘어_ac Bold"/>
                <a:ea typeface="나눔스퀘어_ac Bold"/>
              </a:rPr>
              <a:t>오도독 매콤양념</a:t>
            </a:r>
            <a:endParaRPr lang="ko-KR" altLang="en-US" sz="1200">
              <a:solidFill>
                <a:srgbClr val="e5532a"/>
              </a:solidFill>
              <a:latin typeface="나눔스퀘어_ac Bold"/>
              <a:ea typeface="나눔스퀘어_ac Bold"/>
            </a:endParaRPr>
          </a:p>
          <a:p>
            <a:pPr algn="ctr">
              <a:defRPr/>
            </a:pPr>
            <a:r>
              <a:rPr lang="ko-KR" altLang="en-US" sz="1200">
                <a:solidFill>
                  <a:srgbClr val="e5532a"/>
                </a:solidFill>
                <a:latin typeface="나눔스퀘어_ac Bold"/>
                <a:ea typeface="나눔스퀘어_ac Bold"/>
              </a:rPr>
              <a:t>오징어</a:t>
            </a:r>
            <a:endParaRPr lang="ko-KR" altLang="en-US" sz="1200">
              <a:solidFill>
                <a:srgbClr val="e5532a"/>
              </a:solidFill>
              <a:latin typeface="나눔스퀘어_ac Bold"/>
              <a:ea typeface="나눔스퀘어_ac Bold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4862283" y="3994980"/>
            <a:ext cx="1128820" cy="11288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19259" y="4616289"/>
            <a:ext cx="1615901" cy="26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e5532a"/>
                </a:solidFill>
                <a:latin typeface="나눔스퀘어_ac Bold"/>
                <a:ea typeface="나눔스퀘어_ac Bold"/>
              </a:rPr>
              <a:t>오방울 비빔 가리비</a:t>
            </a:r>
            <a:endParaRPr lang="ko-KR" altLang="en-US" sz="1200">
              <a:solidFill>
                <a:srgbClr val="e5532a"/>
              </a:solidFill>
              <a:latin typeface="나눔스퀘어_ac Bold"/>
              <a:ea typeface="나눔스퀘어_ac Bold"/>
            </a:endParaRPr>
          </a:p>
        </p:txBody>
      </p:sp>
      <p:pic>
        <p:nvPicPr>
          <p:cNvPr id="48" name="그림 47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3641221" y="3322186"/>
            <a:ext cx="943200" cy="9432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478035" y="3721140"/>
            <a:ext cx="1615901" cy="2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e5532a"/>
                </a:solidFill>
                <a:latin typeface="나눔스퀘어_ac Bold"/>
                <a:ea typeface="나눔스퀘어_ac Bold"/>
              </a:rPr>
              <a:t>오방울 비빔 쭈꾸미</a:t>
            </a:r>
            <a:endParaRPr lang="ko-KR" altLang="en-US" sz="1200">
              <a:solidFill>
                <a:srgbClr val="e5532a"/>
              </a:solidFill>
              <a:latin typeface="나눔스퀘어_ac Bold"/>
              <a:ea typeface="나눔스퀘어_ac Bold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6511480" y="1880509"/>
            <a:ext cx="828946" cy="117352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340426" y="2317534"/>
            <a:ext cx="1383186" cy="271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00b050"/>
                </a:solidFill>
                <a:latin typeface="나눔스퀘어_ac Bold"/>
                <a:ea typeface="나눔스퀘어_ac Bold"/>
              </a:rPr>
              <a:t>버터맛오징어입</a:t>
            </a:r>
            <a:endParaRPr lang="ko-KR" altLang="en-US" sz="1200">
              <a:solidFill>
                <a:srgbClr val="00b050"/>
              </a:solidFill>
              <a:latin typeface="나눔스퀘어_ac Bold"/>
              <a:ea typeface="나눔스퀘어_ac Bold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7115345" y="4386786"/>
            <a:ext cx="1638885" cy="1638885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6531402" y="3665894"/>
            <a:ext cx="802725" cy="119548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235555" y="4759708"/>
            <a:ext cx="1691547" cy="26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00b0f0"/>
                </a:solidFill>
                <a:latin typeface="나눔스퀘어_ac Bold"/>
                <a:ea typeface="나눔스퀘어_ac Bold"/>
              </a:rPr>
              <a:t>버터맛오징어입꼬치</a:t>
            </a:r>
            <a:endParaRPr lang="ko-KR" altLang="en-US" sz="1200">
              <a:solidFill>
                <a:srgbClr val="00b0f0"/>
              </a:solidFill>
              <a:latin typeface="나눔스퀘어_ac Bold"/>
              <a:ea typeface="나눔스퀘어_ac Bold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9698" y="5467606"/>
            <a:ext cx="1469001" cy="264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00b0f0"/>
                </a:solidFill>
                <a:latin typeface="나눔스퀘어_ac Bold"/>
                <a:ea typeface="나눔스퀘어_ac Bold"/>
              </a:rPr>
              <a:t>오대리꼬치</a:t>
            </a:r>
            <a:endParaRPr lang="ko-KR" altLang="en-US" sz="1200">
              <a:solidFill>
                <a:srgbClr val="00b0f0"/>
              </a:solidFill>
              <a:latin typeface="나눔스퀘어_ac Bold"/>
              <a:ea typeface="나눔스퀘어_ac Bold"/>
            </a:endParaRPr>
          </a:p>
        </p:txBody>
      </p:sp>
      <p:grpSp>
        <p:nvGrpSpPr>
          <p:cNvPr id="24" name="그룹 116"/>
          <p:cNvGrpSpPr/>
          <p:nvPr/>
        </p:nvGrpSpPr>
        <p:grpSpPr>
          <a:xfrm rot="0">
            <a:off x="6692725" y="3247773"/>
            <a:ext cx="1601596" cy="360000"/>
            <a:chOff x="866800" y="1520053"/>
            <a:chExt cx="2344898" cy="360000"/>
          </a:xfrm>
        </p:grpSpPr>
        <p:sp>
          <p:nvSpPr>
            <p:cNvPr id="25" name="직각 삼각형 24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26" name="직각 삼각형 25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27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  <a:latin typeface="Rix모던고딕 B"/>
                  <a:ea typeface="Rix모던고딕 B"/>
                </a:rPr>
                <a:t>꼬치제품</a:t>
              </a:r>
              <a:endParaRPr kumimoji="0" lang="ko-KR" altLang="en-US" sz="1400" b="0">
                <a:solidFill>
                  <a:prstClr val="white"/>
                </a:solidFill>
                <a:latin typeface="Rix모던고딕 B"/>
                <a:ea typeface="Rix모던고딕 B"/>
              </a:endParaRPr>
            </a:p>
          </p:txBody>
        </p:sp>
      </p:grp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9194428" y="1896536"/>
            <a:ext cx="1291711" cy="121703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142962" y="2120770"/>
            <a:ext cx="1615901" cy="449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7f7f7f"/>
                </a:solidFill>
                <a:latin typeface="나눔스퀘어_ac Bold"/>
                <a:ea typeface="나눔스퀘어_ac Bold"/>
              </a:rPr>
              <a:t>오징어목살</a:t>
            </a:r>
            <a:endParaRPr lang="ko-KR" altLang="en-US" sz="1200">
              <a:solidFill>
                <a:srgbClr val="7f7f7f"/>
              </a:solidFill>
              <a:latin typeface="나눔스퀘어_ac Bold"/>
              <a:ea typeface="나눔스퀘어_ac Bold"/>
            </a:endParaRPr>
          </a:p>
          <a:p>
            <a:pPr algn="ctr">
              <a:defRPr/>
            </a:pPr>
            <a:r>
              <a:rPr lang="ko-KR" altLang="en-US" sz="1200">
                <a:solidFill>
                  <a:srgbClr val="7f7f7f"/>
                </a:solidFill>
                <a:latin typeface="나눔스퀘어_ac Bold"/>
                <a:ea typeface="나눔스퀘어_ac Bold"/>
              </a:rPr>
              <a:t>조미반건조</a:t>
            </a:r>
            <a:endParaRPr lang="ko-KR" altLang="en-US" sz="1200">
              <a:solidFill>
                <a:srgbClr val="7f7f7f"/>
              </a:solidFill>
              <a:latin typeface="나눔스퀘어_ac Bold"/>
              <a:ea typeface="나눔스퀘어_ac Bold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9056739" y="3345456"/>
            <a:ext cx="1149479" cy="114947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876584" y="3776866"/>
            <a:ext cx="1615901" cy="269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7f7f7f"/>
                </a:solidFill>
                <a:latin typeface="나눔스퀘어_ac Bold"/>
                <a:ea typeface="나눔스퀘어_ac Bold"/>
              </a:rPr>
              <a:t>버터오다리</a:t>
            </a:r>
            <a:endParaRPr lang="ko-KR" altLang="en-US" sz="1200">
              <a:solidFill>
                <a:srgbClr val="7f7f7f"/>
              </a:solidFill>
              <a:latin typeface="나눔스퀘어_ac Bold"/>
              <a:ea typeface="나눔스퀘어_ac Bold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9056738" y="4586059"/>
            <a:ext cx="1149479" cy="114947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876583" y="5170556"/>
            <a:ext cx="1615901" cy="26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7f7f7f"/>
                </a:solidFill>
                <a:latin typeface="나눔스퀘어_ac Bold"/>
                <a:ea typeface="나눔스퀘어_ac Bold"/>
              </a:rPr>
              <a:t>버터오징어</a:t>
            </a:r>
            <a:endParaRPr lang="ko-KR" altLang="en-US" sz="1200">
              <a:solidFill>
                <a:srgbClr val="7f7f7f"/>
              </a:solidFill>
              <a:latin typeface="나눔스퀘어_ac Bold"/>
              <a:ea typeface="나눔스퀘어_ac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073021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2076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핵심기술</a:t>
            </a:r>
            <a:endParaRPr lang="ko-KR" altLang="en-US" sz="20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41488" y="1732689"/>
            <a:ext cx="10097566" cy="4295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19" y="708027"/>
            <a:ext cx="2702189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28363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지적재산권</a:t>
            </a:r>
            <a:r>
              <a:rPr lang="ko-KR" altLang="en-US" sz="2000">
                <a:latin typeface="Noto Sans CJK KR Light"/>
                <a:ea typeface="Noto Sans CJK KR Light"/>
              </a:rPr>
              <a:t> 및 인증현황</a:t>
            </a:r>
            <a:endParaRPr lang="ko-KR" altLang="en-US" sz="2000">
              <a:latin typeface="Noto Sans CJK KR Light"/>
              <a:ea typeface="Noto Sans CJK KR Light"/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1261499" y="1211873"/>
            <a:ext cx="4598546" cy="5151025"/>
            <a:chOff x="615820" y="1211873"/>
            <a:chExt cx="4598546" cy="5151025"/>
          </a:xfrm>
        </p:grpSpPr>
        <p:sp>
          <p:nvSpPr>
            <p:cNvPr id="17" name="직사각형 16"/>
            <p:cNvSpPr/>
            <p:nvPr/>
          </p:nvSpPr>
          <p:spPr>
            <a:xfrm>
              <a:off x="615820" y="1211873"/>
              <a:ext cx="4598546" cy="5151025"/>
            </a:xfrm>
            <a:prstGeom prst="rect">
              <a:avLst/>
            </a:prstGeom>
            <a:solidFill>
              <a:schemeClr val="bg1">
                <a:lumMod val="8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18" name="그룹 17"/>
            <p:cNvGrpSpPr/>
            <p:nvPr/>
          </p:nvGrpSpPr>
          <p:grpSpPr>
            <a:xfrm rot="0">
              <a:off x="699528" y="1269341"/>
              <a:ext cx="4364405" cy="5017160"/>
              <a:chOff x="1272104" y="1238813"/>
              <a:chExt cx="4364405" cy="501716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581804" y="1278794"/>
                <a:ext cx="2054705" cy="3575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200" b="1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대왕오징어 빨판을 이용한</a:t>
                </a:r>
                <a:endPara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defRPr/>
                </a:pPr>
                <a:r>
                  <a:rPr kumimoji="0" lang="ko-KR" altLang="en-US" sz="1200" b="1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식자재 및 그의 제조방법</a:t>
                </a:r>
                <a:endPara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05489" y="2456623"/>
                <a:ext cx="1483958" cy="17032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특허권자 </a:t>
                </a:r>
                <a:r>
                  <a:rPr kumimoji="0"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: 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㈜동해로씨푸드</a:t>
                </a:r>
                <a:endPara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  <p:grpSp>
            <p:nvGrpSpPr>
              <p:cNvPr id="21" name="그룹 20"/>
              <p:cNvGrpSpPr/>
              <p:nvPr/>
            </p:nvGrpSpPr>
            <p:grpSpPr>
              <a:xfrm rot="0">
                <a:off x="1272104" y="1238813"/>
                <a:ext cx="2186496" cy="2821022"/>
                <a:chOff x="1486113" y="1425993"/>
                <a:chExt cx="2186496" cy="2821022"/>
              </a:xfrm>
            </p:grpSpPr>
            <p:sp>
              <p:nvSpPr>
                <p:cNvPr id="25" name="모서리가 둥근 직사각형 78"/>
                <p:cNvSpPr/>
                <p:nvPr/>
              </p:nvSpPr>
              <p:spPr>
                <a:xfrm flipV="1">
                  <a:off x="1486113" y="1425993"/>
                  <a:ext cx="2186496" cy="2821022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bg1">
                    <a:alpha val="95000"/>
                  </a:schemeClr>
                </a:solidFill>
                <a:ln w="1524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388" tIns="45693" rIns="91388" bIns="45693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7779" indent="177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7327" indent="177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6875" indent="177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6424" indent="177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740" algn="l" defTabSz="1019095" rtl="0" eaLnBrk="1" latinLnBrk="1" hangingPunct="1">
                    <a:defRPr kumimoji="1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7289" algn="l" defTabSz="1019095" rtl="0" eaLnBrk="1" latinLnBrk="1" hangingPunct="1">
                    <a:defRPr kumimoji="1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6837" algn="l" defTabSz="1019095" rtl="0" eaLnBrk="1" latinLnBrk="1" hangingPunct="1">
                    <a:defRPr kumimoji="1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6384" algn="l" defTabSz="1019095" rtl="0" eaLnBrk="1" latinLnBrk="1" hangingPunct="1">
                    <a:defRPr kumimoji="1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019095">
                    <a:defRPr/>
                  </a:pPr>
                  <a:endParaRPr lang="ko-KR" altLang="en-US">
                    <a:solidFill>
                      <a:prstClr val="white"/>
                    </a:solidFill>
                    <a:latin typeface="나눔스퀘어_ac"/>
                    <a:ea typeface="나눔스퀘어_ac"/>
                  </a:endParaRPr>
                </a:p>
              </p:txBody>
            </p:sp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615077" y="1471920"/>
                  <a:ext cx="1928568" cy="272916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1272104" y="4207551"/>
                <a:ext cx="4362580" cy="20484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본 발명은 대왕오징어 빨판을 이용한 식자재 및 그의 제조방법에 관한 </a:t>
                </a:r>
                <a:endParaRPr kumimoji="0" lang="ko-KR" altLang="en-US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것으로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, 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보다 구체적으로는 대왕오징어의 지느러미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,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몸체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,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다리부분을 식품의  주</a:t>
                </a:r>
                <a:endParaRPr kumimoji="0" lang="ko-KR" altLang="en-US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원료로 사용하고 버려지는 부산물 중 오징어다리에 부착된 빨판만을  분리수거 하여 </a:t>
                </a:r>
                <a:endParaRPr kumimoji="0" lang="ko-KR" altLang="en-US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이를  산처리 가공함으로써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, 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빨판의 가시부분인 왕관을 제거하고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,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빨판의 몸체부분</a:t>
                </a:r>
                <a:endParaRPr kumimoji="0" lang="ko-KR" altLang="en-US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만을 획득하여 새로운 식품 소재로 이용 가능하게  한 것으로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,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오징어가 가지는 특유</a:t>
                </a:r>
                <a:endParaRPr kumimoji="0" lang="ko-KR" altLang="en-US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의 맛을 유지하면서 빨판 몸체만의 오돌오돌한  식감을 부여하며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,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보관성이 뛰어나고</a:t>
                </a:r>
                <a:endParaRPr kumimoji="0" lang="ko-KR" altLang="en-US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안주용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, 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간식용으로 애용할 수 있도록 하는 가공기술을 제공함으로써  수입산 대왕</a:t>
                </a:r>
                <a:endParaRPr kumimoji="0" lang="ko-KR" altLang="en-US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오징어의 고부가가치를 제공하고자 하는 장점을 가진 대왕오징어 빨판을 이용</a:t>
                </a:r>
                <a:endParaRPr kumimoji="0" lang="ko-KR" altLang="en-US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한 식자재 및 그의 제조방법에 관한 것이다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.</a:t>
                </a:r>
                <a:endParaRPr kumimoji="0" lang="en-US" altLang="ko-KR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605489" y="2876306"/>
                <a:ext cx="1207733" cy="16974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발 명 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자 </a:t>
                </a:r>
                <a:r>
                  <a:rPr kumimoji="0"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: </a:t>
                </a:r>
                <a:r>
                  <a:rPr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이지환 대표</a:t>
                </a:r>
                <a:endPara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07331" y="1969230"/>
                <a:ext cx="1567841" cy="1692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특허번호 </a:t>
                </a:r>
                <a:r>
                  <a:rPr kumimoji="0"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: 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제 </a:t>
                </a:r>
                <a:r>
                  <a:rPr kumimoji="0"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10-2210724 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호</a:t>
                </a:r>
                <a:endPara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 rot="0">
            <a:off x="6248444" y="1205982"/>
            <a:ext cx="4771727" cy="5151025"/>
            <a:chOff x="6622519" y="1156104"/>
            <a:chExt cx="4771727" cy="5151025"/>
          </a:xfrm>
        </p:grpSpPr>
        <p:sp>
          <p:nvSpPr>
            <p:cNvPr id="35" name="직사각형 34"/>
            <p:cNvSpPr/>
            <p:nvPr/>
          </p:nvSpPr>
          <p:spPr>
            <a:xfrm>
              <a:off x="6622519" y="1156104"/>
              <a:ext cx="4771726" cy="5151025"/>
            </a:xfrm>
            <a:prstGeom prst="rect">
              <a:avLst/>
            </a:prstGeom>
            <a:solidFill>
              <a:schemeClr val="bg1">
                <a:lumMod val="8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36" name="그룹 35"/>
            <p:cNvGrpSpPr/>
            <p:nvPr/>
          </p:nvGrpSpPr>
          <p:grpSpPr>
            <a:xfrm rot="0">
              <a:off x="6692233" y="1221059"/>
              <a:ext cx="4664166" cy="4215463"/>
              <a:chOff x="6392701" y="1203305"/>
              <a:chExt cx="4664166" cy="421546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8702400" y="1243286"/>
                <a:ext cx="2173492" cy="35595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200" b="1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오징어 빨판 요리용 소스의</a:t>
                </a:r>
                <a:endPara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defRPr/>
                </a:pPr>
                <a:r>
                  <a:rPr kumimoji="0" lang="ko-KR" altLang="en-US" sz="1200" b="1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제조방법 및 이에 따라 제조된 소스</a:t>
                </a:r>
                <a:endPara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726086" y="2421115"/>
                <a:ext cx="1892631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특허권자 </a:t>
                </a:r>
                <a:r>
                  <a:rPr kumimoji="0"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: 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경성대학교 산학협력단</a:t>
                </a:r>
                <a:endPara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  <p:sp>
            <p:nvSpPr>
              <p:cNvPr id="39" name="모서리가 둥근 직사각형 78"/>
              <p:cNvSpPr/>
              <p:nvPr/>
            </p:nvSpPr>
            <p:spPr>
              <a:xfrm flipV="1">
                <a:off x="6392701" y="1203305"/>
                <a:ext cx="2186496" cy="2821022"/>
              </a:xfrm>
              <a:prstGeom prst="roundRect">
                <a:avLst>
                  <a:gd name="adj" fmla="val 2374"/>
                </a:avLst>
              </a:prstGeom>
              <a:solidFill>
                <a:schemeClr val="bg1">
                  <a:alpha val="95000"/>
                </a:schemeClr>
              </a:solidFill>
              <a:ln w="1524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88" tIns="45693" rIns="91388" bIns="45693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7779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7327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6875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6424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740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7289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6837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6384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19095">
                  <a:defRPr/>
                </a:pPr>
                <a:endParaRPr lang="ko-KR" altLang="en-US">
                  <a:solidFill>
                    <a:prstClr val="white"/>
                  </a:solidFill>
                  <a:latin typeface="나눔스퀘어_ac"/>
                  <a:ea typeface="나눔스퀘어_ac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97179" y="4737994"/>
                <a:ext cx="4559688" cy="68077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본발명은 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오징어 빨판 요리용 소스의 제조방법 및 이에 따라 제조된 소스에 관한 것으로</a:t>
                </a: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,</a:t>
                </a:r>
                <a:endParaRPr kumimoji="0" lang="en-US" altLang="ko-KR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kumimoji="0" lang="en-US" altLang="ko-KR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 </a:t>
                </a:r>
                <a:r>
                  <a:rPr kumimoji="0"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보다 구체적으로는 한식풍 및 중화풍 오징어 빨판 볶음용 소스의 제조방법 및 이에 따라</a:t>
                </a:r>
                <a:endParaRPr kumimoji="0" lang="ko-KR" altLang="en-US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ko-KR" altLang="en-US" sz="1000" b="0" kern="0" spc="-5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제조된  한식풍 및 중화풍 오징어 빨판 볶음용 소스에 관한 것이다</a:t>
                </a:r>
                <a:endParaRPr kumimoji="0" lang="en-US" altLang="ko-KR" sz="1000" b="0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726086" y="2840798"/>
                <a:ext cx="1302081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발 명 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자 </a:t>
                </a:r>
                <a:r>
                  <a:rPr kumimoji="0"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: 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정종연 외 </a:t>
                </a:r>
                <a:r>
                  <a:rPr kumimoji="0"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6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명</a:t>
                </a:r>
                <a:endPara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  <a:p>
                <a:pPr>
                  <a:defRPr/>
                </a:pPr>
                <a:r>
                  <a:rPr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(</a:t>
                </a:r>
                <a:r>
                  <a:rPr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이지환 대표 포함</a:t>
                </a:r>
                <a:r>
                  <a:rPr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)</a:t>
                </a:r>
                <a:endPara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727928" y="1933722"/>
                <a:ext cx="1566939" cy="17034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특허번호 </a:t>
                </a:r>
                <a:r>
                  <a:rPr kumimoji="0"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: 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제 </a:t>
                </a:r>
                <a:r>
                  <a:rPr kumimoji="0" lang="en-US" altLang="ko-KR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10-2210724 </a:t>
                </a:r>
                <a:r>
                  <a:rPr kumimoji="0" lang="ko-KR" altLang="en-US" sz="1100" b="0" kern="0" spc="-7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스퀘어_ac"/>
                    <a:ea typeface="나눔스퀘어_ac"/>
                  </a:rPr>
                  <a:t>호</a:t>
                </a:r>
                <a:endPara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</a:endParaRPr>
              </a:p>
            </p:txBody>
          </p:sp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6535814" y="1267658"/>
                <a:ext cx="1900269" cy="2689121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2644462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2903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지적재산권 및 인증현황</a:t>
            </a:r>
            <a:endParaRPr lang="ko-KR" altLang="en-US" sz="2000"/>
          </a:p>
        </p:txBody>
      </p:sp>
      <p:grpSp>
        <p:nvGrpSpPr>
          <p:cNvPr id="27" name="그룹 26"/>
          <p:cNvGrpSpPr/>
          <p:nvPr/>
        </p:nvGrpSpPr>
        <p:grpSpPr>
          <a:xfrm rot="0">
            <a:off x="1210493" y="1558725"/>
            <a:ext cx="9771013" cy="4455476"/>
            <a:chOff x="1148006" y="1209591"/>
            <a:chExt cx="10101013" cy="4455476"/>
          </a:xfrm>
        </p:grpSpPr>
        <p:sp>
          <p:nvSpPr>
            <p:cNvPr id="28" name="직사각형 27"/>
            <p:cNvSpPr/>
            <p:nvPr/>
          </p:nvSpPr>
          <p:spPr>
            <a:xfrm>
              <a:off x="1148006" y="1209591"/>
              <a:ext cx="10101013" cy="4455476"/>
            </a:xfrm>
            <a:prstGeom prst="rect">
              <a:avLst/>
            </a:prstGeom>
            <a:solidFill>
              <a:schemeClr val="bg1">
                <a:lumMod val="8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29" name="그룹 28"/>
            <p:cNvGrpSpPr/>
            <p:nvPr/>
          </p:nvGrpSpPr>
          <p:grpSpPr>
            <a:xfrm rot="0">
              <a:off x="2411071" y="1431277"/>
              <a:ext cx="2186496" cy="2821022"/>
              <a:chOff x="2672368" y="1418493"/>
              <a:chExt cx="2186496" cy="2821022"/>
            </a:xfrm>
          </p:grpSpPr>
          <p:sp>
            <p:nvSpPr>
              <p:cNvPr id="61" name="모서리가 둥근 직사각형 78"/>
              <p:cNvSpPr/>
              <p:nvPr/>
            </p:nvSpPr>
            <p:spPr>
              <a:xfrm flipV="1">
                <a:off x="2672368" y="1418493"/>
                <a:ext cx="2186496" cy="2821022"/>
              </a:xfrm>
              <a:prstGeom prst="roundRect">
                <a:avLst>
                  <a:gd name="adj" fmla="val 2374"/>
                </a:avLst>
              </a:prstGeom>
              <a:solidFill>
                <a:schemeClr val="bg1">
                  <a:alpha val="95000"/>
                </a:schemeClr>
              </a:solidFill>
              <a:ln w="1524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88" tIns="45693" rIns="91388" bIns="45693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7779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7327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6875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6424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740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7289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6837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6384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19095">
                  <a:defRPr/>
                </a:pPr>
                <a:endParaRPr lang="ko-KR" altLang="en-US">
                  <a:solidFill>
                    <a:prstClr val="white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2798117" y="1488236"/>
                <a:ext cx="1900278" cy="2688665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3082728" y="4523927"/>
              <a:ext cx="930188" cy="1772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[HACCP </a:t>
              </a:r>
              <a:r>
                <a: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인증</a:t>
              </a: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]</a:t>
              </a:r>
              <a:endParaRPr kumimoji="0" lang="ko-KR" altLang="en-US" sz="1200" b="1" kern="0" spc="-5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49336" y="4873444"/>
              <a:ext cx="1663733" cy="1630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발급일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2020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년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09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월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07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일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 rot="0">
              <a:off x="5129275" y="1438777"/>
              <a:ext cx="2186496" cy="2821022"/>
              <a:chOff x="2809116" y="1425992"/>
              <a:chExt cx="2186496" cy="2821022"/>
            </a:xfrm>
          </p:grpSpPr>
          <p:sp>
            <p:nvSpPr>
              <p:cNvPr id="59" name="모서리가 둥근 직사각형 78"/>
              <p:cNvSpPr/>
              <p:nvPr/>
            </p:nvSpPr>
            <p:spPr>
              <a:xfrm flipV="1">
                <a:off x="2809116" y="1425992"/>
                <a:ext cx="2186496" cy="2821022"/>
              </a:xfrm>
              <a:prstGeom prst="roundRect">
                <a:avLst>
                  <a:gd name="adj" fmla="val 2374"/>
                </a:avLst>
              </a:prstGeom>
              <a:solidFill>
                <a:schemeClr val="bg1">
                  <a:alpha val="95000"/>
                </a:schemeClr>
              </a:solidFill>
              <a:ln w="1524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88" tIns="45693" rIns="91388" bIns="45693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7779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7327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6875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6424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740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7289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6837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6384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19095">
                  <a:defRPr/>
                </a:pPr>
                <a:endParaRPr lang="ko-KR" altLang="en-US">
                  <a:solidFill>
                    <a:prstClr val="white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pic>
            <p:nvPicPr>
              <p:cNvPr id="60" name="Picture 3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2903692" y="1521017"/>
                <a:ext cx="1949322" cy="2663384"/>
              </a:xfrm>
              <a:prstGeom prst="rect">
                <a:avLst/>
              </a:prstGeom>
              <a:noFill/>
            </p:spPr>
          </p:pic>
        </p:grpSp>
        <p:sp>
          <p:nvSpPr>
            <p:cNvPr id="57" name="모서리가 둥근 직사각형 78"/>
            <p:cNvSpPr/>
            <p:nvPr/>
          </p:nvSpPr>
          <p:spPr>
            <a:xfrm flipV="1">
              <a:off x="7845347" y="1431279"/>
              <a:ext cx="2186496" cy="2821022"/>
            </a:xfrm>
            <a:prstGeom prst="roundRect">
              <a:avLst>
                <a:gd name="adj" fmla="val 2374"/>
              </a:avLst>
            </a:prstGeom>
            <a:solidFill>
              <a:schemeClr val="bg1">
                <a:alpha val="95000"/>
              </a:schemeClr>
            </a:solidFill>
            <a:ln w="1524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3" rIns="91388" bIns="45693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defRPr/>
              </a:pPr>
              <a:endParaRPr lang="ko-KR" altLang="en-US">
                <a:solidFill>
                  <a:prstClr val="white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49636" y="4525968"/>
              <a:ext cx="971780" cy="1731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[ISO9001 </a:t>
              </a:r>
              <a:r>
                <a: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인증</a:t>
              </a: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]</a:t>
              </a:r>
              <a:endParaRPr kumimoji="0" lang="ko-KR" altLang="en-US" sz="1200" b="1" kern="0" spc="-5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06277" y="4518466"/>
              <a:ext cx="1620321" cy="1806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[</a:t>
              </a:r>
              <a:r>
                <a: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연구개발전담부서</a:t>
              </a: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 </a:t>
              </a:r>
              <a:r>
                <a: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인정</a:t>
              </a: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]</a:t>
              </a:r>
              <a:endParaRPr kumimoji="0" lang="en-US" altLang="ko-KR" sz="1200" b="1" kern="0" spc="-5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25283" y="5170023"/>
              <a:ext cx="2032769" cy="1692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발급처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한국식품안전관리인증원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65109" y="4888444"/>
              <a:ext cx="1745925" cy="1651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발급일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2018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년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06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월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06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일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60615" y="5177523"/>
              <a:ext cx="1664181" cy="1713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발급처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리나아시아비브이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04859" y="4888414"/>
              <a:ext cx="1744918" cy="1631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발급일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2021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년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11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월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25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일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04857" y="5177523"/>
              <a:ext cx="2036653" cy="1692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발급처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한국산업기술진흥협회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</p:grpSp>
      <p:pic>
        <p:nvPicPr>
          <p:cNvPr id="6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77551" y="1896227"/>
            <a:ext cx="1950785" cy="2625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2509765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2903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지적재산권 및 인증현황</a:t>
            </a:r>
            <a:endParaRPr lang="ko-KR" altLang="en-US" sz="2000"/>
          </a:p>
        </p:txBody>
      </p:sp>
      <p:grpSp>
        <p:nvGrpSpPr>
          <p:cNvPr id="2" name="그룹 1"/>
          <p:cNvGrpSpPr/>
          <p:nvPr/>
        </p:nvGrpSpPr>
        <p:grpSpPr>
          <a:xfrm rot="0">
            <a:off x="1092555" y="1520655"/>
            <a:ext cx="10101013" cy="4455476"/>
            <a:chOff x="1142431" y="1204771"/>
            <a:chExt cx="10101013" cy="4455476"/>
          </a:xfrm>
        </p:grpSpPr>
        <p:sp>
          <p:nvSpPr>
            <p:cNvPr id="35" name="직사각형 34"/>
            <p:cNvSpPr/>
            <p:nvPr/>
          </p:nvSpPr>
          <p:spPr>
            <a:xfrm>
              <a:off x="1142431" y="1204771"/>
              <a:ext cx="10101013" cy="4455476"/>
            </a:xfrm>
            <a:prstGeom prst="rect">
              <a:avLst/>
            </a:prstGeom>
            <a:solidFill>
              <a:schemeClr val="bg1">
                <a:lumMod val="8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66351" y="4546939"/>
              <a:ext cx="80020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[</a:t>
              </a:r>
              <a:r>
                <a:rPr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상표등록</a:t>
              </a:r>
              <a:r>
                <a: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증</a:t>
              </a: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]</a:t>
              </a:r>
              <a:endParaRPr kumimoji="0" lang="ko-KR" altLang="en-US" sz="1200" b="1" kern="0" spc="-5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07159" y="4898678"/>
              <a:ext cx="1464192" cy="1705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발급일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2019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년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04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월 </a:t>
              </a:r>
              <a:r>
                <a:rPr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24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일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81192" y="4527266"/>
              <a:ext cx="804306" cy="174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[</a:t>
              </a:r>
              <a:r>
                <a: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상표등록증</a:t>
              </a: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]</a:t>
              </a:r>
              <a:endParaRPr kumimoji="0" lang="ko-KR" altLang="en-US" sz="1200" b="1" kern="0" spc="-5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94944" y="4529777"/>
              <a:ext cx="800855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>
                <a:defRPr/>
              </a:pP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[</a:t>
              </a:r>
              <a:r>
                <a:rPr kumimoji="0" lang="ko-KR" altLang="en-US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상표등록증</a:t>
              </a:r>
              <a:r>
                <a:rPr kumimoji="0" lang="en-US" altLang="ko-KR" sz="1200" b="1" kern="0" spc="-5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]</a:t>
              </a:r>
              <a:endParaRPr kumimoji="0" lang="ko-KR" altLang="en-US" sz="1200" b="1" kern="0" spc="-5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07159" y="5187757"/>
              <a:ext cx="854592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발급처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</a:t>
              </a:r>
              <a:r>
                <a:rPr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특허청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06575" y="4891991"/>
              <a:ext cx="1459923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발급일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2019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년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09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월 </a:t>
              </a:r>
              <a:r>
                <a:rPr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09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일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6575" y="5181070"/>
              <a:ext cx="850323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발급처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</a:t>
              </a:r>
              <a:r>
                <a:rPr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특허청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159864" y="4900270"/>
              <a:ext cx="1459785" cy="17094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발급일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2020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년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02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월 </a:t>
              </a:r>
              <a:r>
                <a:rPr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12</a:t>
              </a: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일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59864" y="5189349"/>
              <a:ext cx="850186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발급처 </a:t>
              </a:r>
              <a:r>
                <a:rPr kumimoji="0" lang="en-US" altLang="ko-KR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: </a:t>
              </a:r>
              <a:r>
                <a:rPr lang="ko-KR" altLang="en-US" sz="1100" b="0" kern="0" spc="-7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_ac"/>
                  <a:ea typeface="나눔스퀘어_ac"/>
                  <a:cs typeface="+mn-cs"/>
                </a:rPr>
                <a:t>특허청</a:t>
              </a:r>
              <a:endParaRPr kumimoji="0" lang="ko-KR" altLang="en-US" sz="1100" b="0" kern="0" spc="-70">
                <a:solidFill>
                  <a:prstClr val="black">
                    <a:lumMod val="75000"/>
                    <a:lumOff val="25000"/>
                  </a:prst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784608" y="1387767"/>
              <a:ext cx="2150045" cy="30388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372706" y="1395268"/>
              <a:ext cx="2116659" cy="29919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087547" y="1379911"/>
              <a:ext cx="2116658" cy="29919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073021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1980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/>
              <a:t>SESSION</a:t>
            </a:r>
            <a:endParaRPr lang="ko-KR" altLang="en-US" sz="2000"/>
          </a:p>
        </p:txBody>
      </p:sp>
      <p:sp>
        <p:nvSpPr>
          <p:cNvPr id="13" name="제목 3"/>
          <p:cNvSpPr>
            <a:spLocks noGrp="1"/>
          </p:cNvSpPr>
          <p:nvPr>
            <p:ph type="title" idx="0"/>
          </p:nvPr>
        </p:nvSpPr>
        <p:spPr>
          <a:xfrm>
            <a:off x="4163786" y="2011589"/>
            <a:ext cx="4297384" cy="1032896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altLang="ko-KR" sz="6000">
                <a:solidFill>
                  <a:srgbClr val="0070c0"/>
                </a:solidFill>
              </a:rPr>
              <a:t>3</a:t>
            </a:r>
            <a:r>
              <a:rPr lang="en-US" altLang="ko-KR" sz="3000">
                <a:solidFill>
                  <a:srgbClr val="0070c0"/>
                </a:solidFill>
              </a:rPr>
              <a:t>.</a:t>
            </a:r>
            <a:r>
              <a:rPr lang="en-US" altLang="ko-KR" sz="6000">
                <a:solidFill>
                  <a:srgbClr val="0070c0"/>
                </a:solidFill>
              </a:rPr>
              <a:t> </a:t>
            </a:r>
            <a:r>
              <a:rPr lang="en-US" altLang="ko-KR" sz="4800">
                <a:solidFill>
                  <a:srgbClr val="0070c0"/>
                </a:solidFill>
              </a:rPr>
              <a:t> </a:t>
            </a:r>
            <a:r>
              <a:rPr lang="ko-KR" altLang="en-US" sz="4000" b="1">
                <a:solidFill>
                  <a:srgbClr val="0070c0"/>
                </a:solidFill>
              </a:rPr>
              <a:t>시장 및 경쟁력</a:t>
            </a:r>
            <a:endParaRPr lang="en-US" altLang="ko-KR" sz="4000" b="1">
              <a:solidFill>
                <a:srgbClr val="0070c0"/>
              </a:solidFill>
            </a:endParaRPr>
          </a:p>
        </p:txBody>
      </p:sp>
      <p:sp>
        <p:nvSpPr>
          <p:cNvPr id="7" name="내용 개체 틀 4"/>
          <p:cNvSpPr txBox="1"/>
          <p:nvPr/>
        </p:nvSpPr>
        <p:spPr>
          <a:xfrm>
            <a:off x="4682702" y="3722357"/>
            <a:ext cx="3711747" cy="129908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</a:rPr>
              <a:t>시장규모 및 성장전망</a:t>
            </a: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</a:rPr>
              <a:t>목표고객</a:t>
            </a: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</a:rPr>
              <a:t>경쟁사분석 및 경쟁우위</a:t>
            </a: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17648"/>
            <a:ext cx="3699640" cy="96998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38269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시장규모 및 성장전망</a:t>
            </a:r>
            <a:r>
              <a:rPr lang="en-US" altLang="ko-KR" sz="2000"/>
              <a:t>(</a:t>
            </a:r>
            <a:r>
              <a:rPr lang="ko-KR" altLang="en-US" sz="2000"/>
              <a:t>원물간식</a:t>
            </a:r>
            <a:r>
              <a:rPr lang="en-US" altLang="ko-KR" sz="2000"/>
              <a:t>)</a:t>
            </a:r>
            <a:endParaRPr lang="ko-KR" altLang="en-US" sz="2000"/>
          </a:p>
        </p:txBody>
      </p:sp>
      <p:grpSp>
        <p:nvGrpSpPr>
          <p:cNvPr id="2" name="그룹 1"/>
          <p:cNvGrpSpPr/>
          <p:nvPr/>
        </p:nvGrpSpPr>
        <p:grpSpPr>
          <a:xfrm rot="0">
            <a:off x="772907" y="1199320"/>
            <a:ext cx="6334652" cy="5056374"/>
            <a:chOff x="1097281" y="1199320"/>
            <a:chExt cx="6334652" cy="5056374"/>
          </a:xfrm>
        </p:grpSpPr>
        <p:sp>
          <p:nvSpPr>
            <p:cNvPr id="7" name="직사각형 6"/>
            <p:cNvSpPr/>
            <p:nvPr/>
          </p:nvSpPr>
          <p:spPr>
            <a:xfrm>
              <a:off x="1097281" y="1284860"/>
              <a:ext cx="6334652" cy="4970834"/>
            </a:xfrm>
            <a:prstGeom prst="rect">
              <a:avLst/>
            </a:prstGeom>
            <a:solidFill>
              <a:schemeClr val="bg1">
                <a:lumMod val="8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타원 8"/>
            <p:cNvSpPr>
              <a:spLocks noChangeAspect="1"/>
            </p:cNvSpPr>
            <p:nvPr/>
          </p:nvSpPr>
          <p:spPr>
            <a:xfrm>
              <a:off x="1338613" y="2227690"/>
              <a:ext cx="949314" cy="949314"/>
            </a:xfrm>
            <a:prstGeom prst="ellipse">
              <a:avLst/>
            </a:prstGeom>
            <a:solidFill>
              <a:srgbClr val="68b2ea"/>
            </a:solidFill>
            <a:ln w="508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endParaRPr lang="ko-KR" altLang="en-US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a typeface="Rix모던고딕 B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8736" y="2459317"/>
              <a:ext cx="54823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en-US" altLang="ko-KR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[2014</a:t>
              </a:r>
              <a:r>
                <a:rPr kumimoji="0" lang="ko-KR" altLang="en-US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년</a:t>
              </a:r>
              <a:r>
                <a:rPr kumimoji="0" lang="en-US" altLang="ko-KR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]</a:t>
              </a:r>
              <a:endParaRPr kumimoji="0" lang="ko-KR" altLang="en-US" sz="1200" b="1" kern="0" spc="-5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7006" y="2708722"/>
              <a:ext cx="793318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en-US" altLang="ko-KR" sz="1600" b="1" kern="0" spc="-7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5000</a:t>
              </a:r>
              <a:r>
                <a:rPr kumimoji="0" lang="ko-KR" altLang="en-US" sz="1600" b="1" kern="0" spc="-7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억원</a:t>
              </a:r>
              <a:endParaRPr kumimoji="0" lang="ko-KR" altLang="en-US" sz="1600" b="1" kern="0" spc="-7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12" name="타원 11"/>
            <p:cNvSpPr>
              <a:spLocks noChangeAspect="1"/>
            </p:cNvSpPr>
            <p:nvPr/>
          </p:nvSpPr>
          <p:spPr>
            <a:xfrm>
              <a:off x="2979344" y="2120875"/>
              <a:ext cx="1124191" cy="1124191"/>
            </a:xfrm>
            <a:prstGeom prst="ellipse">
              <a:avLst/>
            </a:prstGeom>
            <a:solidFill>
              <a:srgbClr val="68b2ea"/>
            </a:solidFill>
            <a:ln w="508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endParaRPr lang="ko-KR" altLang="en-US"/>
            </a:p>
          </p:txBody>
        </p:sp>
        <p:sp>
          <p:nvSpPr>
            <p:cNvPr id="13" name="화살표: 오른쪽 1"/>
            <p:cNvSpPr/>
            <p:nvPr/>
          </p:nvSpPr>
          <p:spPr>
            <a:xfrm>
              <a:off x="2341295" y="2326538"/>
              <a:ext cx="617617" cy="7643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59803" y="2459317"/>
              <a:ext cx="55072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en-US" altLang="ko-KR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[2017</a:t>
              </a:r>
              <a:r>
                <a:rPr kumimoji="0" lang="ko-KR" altLang="en-US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년</a:t>
              </a:r>
              <a:r>
                <a:rPr kumimoji="0" lang="en-US" altLang="ko-KR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]</a:t>
              </a:r>
              <a:endParaRPr kumimoji="0" lang="ko-KR" altLang="en-US" sz="1200" b="1" kern="0" spc="-5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48073" y="2708722"/>
              <a:ext cx="795801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en-US" altLang="ko-KR" sz="1600" b="1" kern="0" spc="-7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6200</a:t>
              </a:r>
              <a:r>
                <a:rPr kumimoji="0" lang="ko-KR" altLang="en-US" sz="1600" b="1" kern="0" spc="-7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억원</a:t>
              </a:r>
              <a:endParaRPr kumimoji="0" lang="ko-KR" altLang="en-US" sz="1600" b="1" kern="0" spc="-7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824" y="2561378"/>
              <a:ext cx="495300" cy="2389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ko-KR" altLang="en-US" sz="800" b="1" kern="0" spc="-7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연평균</a:t>
              </a:r>
              <a:endParaRPr kumimoji="0" lang="ko-KR" altLang="en-US" sz="800" b="1" kern="0" spc="-7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  <a:p>
              <a:pPr algn="ctr">
                <a:defRPr/>
              </a:pPr>
              <a:r>
                <a:rPr kumimoji="0" lang="ko-KR" altLang="en-US" sz="800" b="1" kern="0" spc="-7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약 </a:t>
              </a:r>
              <a:r>
                <a:rPr kumimoji="0" lang="en-US" altLang="ko-KR" sz="800" b="1" kern="0" spc="-7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10% </a:t>
              </a:r>
              <a:r>
                <a:rPr kumimoji="0" lang="ko-KR" altLang="en-US" sz="800" b="1" kern="0" spc="-7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성장</a:t>
              </a:r>
              <a:endParaRPr kumimoji="0" lang="ko-KR" altLang="en-US" sz="800" b="1" kern="0" spc="-7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2328" y="3437016"/>
              <a:ext cx="1984796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600" b="1" kern="0" spc="-70">
                  <a:latin typeface="나눔스퀘어_ac"/>
                  <a:ea typeface="나눔스퀘어_ac"/>
                  <a:cs typeface="+mn-cs"/>
                </a:rPr>
                <a:t>원물간식 출시 식품업계</a:t>
              </a:r>
              <a:endParaRPr kumimoji="0" lang="ko-KR" altLang="en-US" sz="1600" b="1" kern="0" spc="-70"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2328" y="1490712"/>
              <a:ext cx="3032546" cy="35713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2400" b="1" kern="0" spc="-70">
                  <a:latin typeface="나눔스퀘어_ac"/>
                  <a:ea typeface="나눔스퀘어_ac"/>
                  <a:cs typeface="+mn-cs"/>
                </a:rPr>
                <a:t>국내 원물간식 시장규모</a:t>
              </a:r>
              <a:endParaRPr kumimoji="0" lang="ko-KR" altLang="en-US" sz="2400" b="1" kern="0" spc="-70">
                <a:latin typeface="나눔스퀘어_ac"/>
                <a:ea typeface="나눔스퀘어_ac"/>
                <a:cs typeface="+mn-cs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4434105" y="3146792"/>
              <a:ext cx="26055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4558271" y="1199320"/>
              <a:ext cx="393704" cy="1930827"/>
            </a:xfrm>
            <a:prstGeom prst="rect">
              <a:avLst/>
            </a:prstGeom>
            <a:solidFill>
              <a:srgbClr val="68b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220366" y="2709942"/>
              <a:ext cx="393704" cy="420205"/>
            </a:xfrm>
            <a:prstGeom prst="rect">
              <a:avLst/>
            </a:prstGeom>
            <a:solidFill>
              <a:srgbClr val="68b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882461" y="2843142"/>
              <a:ext cx="393704" cy="287005"/>
            </a:xfrm>
            <a:prstGeom prst="rect">
              <a:avLst/>
            </a:prstGeom>
            <a:solidFill>
              <a:srgbClr val="68b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544555" y="3008429"/>
              <a:ext cx="393704" cy="121718"/>
            </a:xfrm>
            <a:prstGeom prst="rect">
              <a:avLst/>
            </a:prstGeom>
            <a:solidFill>
              <a:srgbClr val="68b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36019" y="1330273"/>
              <a:ext cx="222255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en-US" altLang="ko-KR" sz="1050" b="1" kern="0" spc="-7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71.4</a:t>
              </a:r>
              <a:endParaRPr kumimoji="0" lang="ko-KR" altLang="en-US" sz="1050" b="1" kern="0" spc="-7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95311" y="2517273"/>
              <a:ext cx="220188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en-US" altLang="ko-KR" sz="1050" b="1" kern="0" spc="-70">
                  <a:solidFill>
                    <a:srgbClr val="0070c0"/>
                  </a:solidFill>
                  <a:latin typeface="나눔스퀘어_ac"/>
                  <a:ea typeface="나눔스퀘어_ac"/>
                  <a:cs typeface="+mn-cs"/>
                </a:rPr>
                <a:t>13.2</a:t>
              </a:r>
              <a:endParaRPr kumimoji="0" lang="ko-KR" altLang="en-US" sz="1050" b="1" kern="0" spc="-70">
                <a:solidFill>
                  <a:srgbClr val="0070c0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92993" y="2647902"/>
              <a:ext cx="167033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en-US" altLang="ko-KR" sz="1050" b="1" kern="0" spc="-70">
                  <a:solidFill>
                    <a:srgbClr val="0070c0"/>
                  </a:solidFill>
                  <a:latin typeface="나눔스퀘어_ac"/>
                  <a:ea typeface="나눔스퀘어_ac"/>
                  <a:cs typeface="+mn-cs"/>
                </a:rPr>
                <a:t>9.6</a:t>
              </a:r>
              <a:endParaRPr kumimoji="0" lang="ko-KR" altLang="en-US" sz="1050" b="1" kern="0" spc="-70">
                <a:solidFill>
                  <a:srgbClr val="0070c0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55088" y="2804974"/>
              <a:ext cx="155811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en-US" altLang="ko-KR" sz="1050" b="1" kern="0" spc="-70">
                  <a:solidFill>
                    <a:srgbClr val="0070c0"/>
                  </a:solidFill>
                  <a:latin typeface="나눔스퀘어_ac"/>
                  <a:ea typeface="나눔스퀘어_ac"/>
                  <a:cs typeface="+mn-cs"/>
                </a:rPr>
                <a:t>5.7</a:t>
              </a:r>
              <a:endParaRPr kumimoji="0" lang="ko-KR" altLang="en-US" sz="1050" b="1" kern="0" spc="-70">
                <a:solidFill>
                  <a:srgbClr val="0070c0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50574" y="3261195"/>
              <a:ext cx="236275" cy="10772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700" b="1" kern="0" spc="-70">
                  <a:latin typeface="나눔스퀘어_ac"/>
                  <a:ea typeface="나눔스퀘어_ac"/>
                  <a:cs typeface="+mn-cs"/>
                </a:rPr>
                <a:t>견과류</a:t>
              </a:r>
              <a:endParaRPr kumimoji="0" lang="ko-KR" altLang="en-US" sz="700" b="1" kern="0" spc="-70"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15284" y="3261195"/>
              <a:ext cx="228790" cy="10772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700" b="1" kern="0" spc="-70">
                  <a:latin typeface="나눔스퀘어_ac"/>
                  <a:ea typeface="나눔스퀘어_ac"/>
                  <a:cs typeface="+mn-cs"/>
                </a:rPr>
                <a:t>맛밤류</a:t>
              </a:r>
              <a:endParaRPr kumimoji="0" lang="ko-KR" altLang="en-US" sz="700" b="1" kern="0" spc="-70"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3470" y="3257061"/>
              <a:ext cx="159254" cy="9573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700" b="1" kern="0" spc="-70">
                  <a:latin typeface="나눔스퀘어_ac"/>
                  <a:ea typeface="나눔스퀘어_ac"/>
                  <a:cs typeface="+mn-cs"/>
                </a:rPr>
                <a:t>육포</a:t>
              </a:r>
              <a:endParaRPr kumimoji="0" lang="ko-KR" altLang="en-US" sz="700" b="1" kern="0" spc="-70"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96574" y="3261195"/>
              <a:ext cx="485774" cy="20590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ko-KR" altLang="en-US" sz="700" b="1" kern="0" spc="-70">
                  <a:latin typeface="나눔스퀘어_ac"/>
                  <a:ea typeface="나눔스퀘어_ac"/>
                  <a:cs typeface="+mn-cs"/>
                </a:rPr>
                <a:t>건조고구마 및</a:t>
              </a:r>
              <a:endParaRPr kumimoji="0" lang="ko-KR" altLang="en-US" sz="700" b="1" kern="0" spc="-70">
                <a:latin typeface="나눔스퀘어_ac"/>
                <a:ea typeface="나눔스퀘어_ac"/>
                <a:cs typeface="+mn-cs"/>
              </a:endParaRPr>
            </a:p>
            <a:p>
              <a:pPr algn="ctr">
                <a:defRPr/>
              </a:pPr>
              <a:r>
                <a:rPr kumimoji="0" lang="ko-KR" altLang="en-US" sz="700" b="1" kern="0" spc="-70">
                  <a:latin typeface="나눔스퀘어_ac"/>
                  <a:ea typeface="나눔스퀘어_ac"/>
                  <a:cs typeface="+mn-cs"/>
                </a:rPr>
                <a:t>건조 과채류</a:t>
              </a:r>
              <a:endParaRPr kumimoji="0" lang="ko-KR" altLang="en-US" sz="700" b="1" kern="0" spc="-70"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32" name="포인트가 24개인 별 117"/>
            <p:cNvSpPr/>
            <p:nvPr/>
          </p:nvSpPr>
          <p:spPr>
            <a:xfrm rot="1671837">
              <a:off x="6320026" y="1932181"/>
              <a:ext cx="1026374" cy="717729"/>
            </a:xfrm>
            <a:prstGeom prst="star24">
              <a:avLst>
                <a:gd name="adj" fmla="val 43078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  <a:round/>
            </a:ln>
          </p:spPr>
          <p:txBody>
            <a:bodyPr vert="horz" wrap="none" lIns="0" tIns="0" rIns="0" bIns="0" anchor="ctr">
              <a:noAutofit/>
            </a:bodyPr>
            <a:lstStyle>
              <a:defPPr>
                <a:defRPr lang="ko-KR"/>
              </a:defPPr>
              <a:lvl1pPr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/>
                <a:buChar char="§"/>
                <a:defRPr kumimoji="1" sz="1000" kern="1200">
                  <a:solidFill>
                    <a:schemeClr val="tx1"/>
                  </a:solidFill>
                  <a:latin typeface="HY견고딕"/>
                  <a:ea typeface="HY견고딕"/>
                  <a:cs typeface="+mn-cs"/>
                </a:defRPr>
              </a:lvl1pPr>
              <a:lvl2pPr marL="457200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/>
                <a:buChar char="§"/>
                <a:defRPr kumimoji="1" sz="1000" kern="1200">
                  <a:solidFill>
                    <a:schemeClr val="tx1"/>
                  </a:solidFill>
                  <a:latin typeface="HY견고딕"/>
                  <a:ea typeface="HY견고딕"/>
                  <a:cs typeface="+mn-cs"/>
                </a:defRPr>
              </a:lvl2pPr>
              <a:lvl3pPr marL="914400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/>
                <a:buChar char="§"/>
                <a:defRPr kumimoji="1" sz="1000" kern="1200">
                  <a:solidFill>
                    <a:schemeClr val="tx1"/>
                  </a:solidFill>
                  <a:latin typeface="HY견고딕"/>
                  <a:ea typeface="HY견고딕"/>
                  <a:cs typeface="+mn-cs"/>
                </a:defRPr>
              </a:lvl3pPr>
              <a:lvl4pPr marL="1371600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/>
                <a:buChar char="§"/>
                <a:defRPr kumimoji="1" sz="1000" kern="1200">
                  <a:solidFill>
                    <a:schemeClr val="tx1"/>
                  </a:solidFill>
                  <a:latin typeface="HY견고딕"/>
                  <a:ea typeface="HY견고딕"/>
                  <a:cs typeface="+mn-cs"/>
                </a:defRPr>
              </a:lvl4pPr>
              <a:lvl5pPr marL="1828800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Wingdings"/>
                <a:buChar char="§"/>
                <a:defRPr kumimoji="1" sz="1000" kern="1200">
                  <a:solidFill>
                    <a:schemeClr val="tx1"/>
                  </a:solidFill>
                  <a:latin typeface="HY견고딕"/>
                  <a:ea typeface="HY견고딕"/>
                  <a:cs typeface="+mn-cs"/>
                </a:defRPr>
              </a:lvl5pPr>
              <a:lvl6pPr marL="22860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HY견고딕"/>
                  <a:ea typeface="HY견고딕"/>
                  <a:cs typeface="+mn-cs"/>
                </a:defRPr>
              </a:lvl6pPr>
              <a:lvl7pPr marL="27432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HY견고딕"/>
                  <a:ea typeface="HY견고딕"/>
                  <a:cs typeface="+mn-cs"/>
                </a:defRPr>
              </a:lvl7pPr>
              <a:lvl8pPr marL="32004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HY견고딕"/>
                  <a:ea typeface="HY견고딕"/>
                  <a:cs typeface="+mn-cs"/>
                </a:defRPr>
              </a:lvl8pPr>
              <a:lvl9pPr marL="36576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HY견고딕"/>
                  <a:ea typeface="HY견고딕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r>
                <a:rPr kumimoji="0" lang="ko-KR" altLang="en-US" sz="900" b="1">
                  <a:solidFill>
                    <a:prstClr val="white"/>
                  </a:solidFill>
                  <a:latin typeface="Rix모던고딕 B"/>
                  <a:ea typeface="Rix모던고딕 B"/>
                </a:rPr>
                <a:t>웰빙트랜드</a:t>
              </a:r>
              <a:endParaRPr kumimoji="0" lang="ko-KR" altLang="en-US" sz="900" b="1">
                <a:solidFill>
                  <a:prstClr val="white"/>
                </a:solidFill>
                <a:latin typeface="Rix모던고딕 B"/>
                <a:ea typeface="Rix모던고딕 B"/>
              </a:endParaRPr>
            </a:p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r>
                <a:rPr kumimoji="0" lang="ko-KR" altLang="en-US" sz="900" b="1">
                  <a:solidFill>
                    <a:prstClr val="white"/>
                  </a:solidFill>
                  <a:latin typeface="Rix모던고딕 B"/>
                  <a:ea typeface="Rix모던고딕 B"/>
                </a:rPr>
                <a:t>해물류 간식 각광</a:t>
              </a:r>
              <a:endParaRPr kumimoji="0" lang="ko-KR" altLang="en-US" sz="900" b="1">
                <a:solidFill>
                  <a:prstClr val="white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0305" y="1399807"/>
              <a:ext cx="233304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kumimoji="0" lang="ko-KR" altLang="en-US" sz="1600" b="1" kern="0" spc="-70"/>
                <a:t>원물간식 종류별 시장 비중</a:t>
              </a:r>
              <a:endParaRPr kumimoji="0" lang="ko-KR" altLang="en-US" sz="1600" b="1" kern="0" spc="-7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88009" y="1914437"/>
              <a:ext cx="1289980" cy="2363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altLang="ko-KR" sz="1000">
                  <a:solidFill>
                    <a:srgbClr val="a4a4a4"/>
                  </a:solidFill>
                  <a:latin typeface="나눔스퀘어_ac"/>
                  <a:ea typeface="나눔스퀘어_ac"/>
                  <a:cs typeface="+mn-cs"/>
                </a:rPr>
                <a:t>※ </a:t>
              </a:r>
              <a:r>
                <a:rPr lang="ko-KR" altLang="en-US" sz="1000">
                  <a:solidFill>
                    <a:srgbClr val="a4a4a4"/>
                  </a:solidFill>
                  <a:latin typeface="나눔스퀘어_ac"/>
                  <a:ea typeface="나눔스퀘어_ac"/>
                  <a:cs typeface="+mn-cs"/>
                </a:rPr>
                <a:t>출처 </a:t>
              </a:r>
              <a:r>
                <a:rPr lang="en-US" altLang="ko-KR" sz="1000">
                  <a:solidFill>
                    <a:srgbClr val="a4a4a4"/>
                  </a:solidFill>
                  <a:latin typeface="나눔스퀘어_ac"/>
                  <a:ea typeface="나눔스퀘어_ac"/>
                  <a:cs typeface="+mn-cs"/>
                </a:rPr>
                <a:t>: </a:t>
              </a:r>
              <a:r>
                <a:rPr lang="ko-KR" altLang="en-US" sz="1000">
                  <a:solidFill>
                    <a:srgbClr val="a4a4a4"/>
                  </a:solidFill>
                  <a:latin typeface="나눔스퀘어_ac"/>
                  <a:ea typeface="나눔스퀘어_ac"/>
                  <a:cs typeface="+mn-cs"/>
                </a:rPr>
                <a:t>닐슨코리아</a:t>
              </a:r>
              <a:endParaRPr lang="en-US" altLang="ko-KR" sz="1000">
                <a:solidFill>
                  <a:srgbClr val="a4a4a4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 rot="0">
              <a:off x="1266173" y="3782188"/>
              <a:ext cx="5956607" cy="429890"/>
              <a:chOff x="1241861" y="3743276"/>
              <a:chExt cx="5956607" cy="429890"/>
            </a:xfrm>
          </p:grpSpPr>
          <p:sp>
            <p:nvSpPr>
              <p:cNvPr id="36" name="사각형: 둥근 모서리 8"/>
              <p:cNvSpPr/>
              <p:nvPr/>
            </p:nvSpPr>
            <p:spPr>
              <a:xfrm>
                <a:off x="1241861" y="3743276"/>
                <a:ext cx="5956607" cy="429890"/>
              </a:xfrm>
              <a:prstGeom prst="roundRect">
                <a:avLst>
                  <a:gd name="adj" fmla="val 16667"/>
                </a:avLst>
              </a:prstGeom>
              <a:solidFill>
                <a:srgbClr val="68b2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7" name="자유형: 도형 14"/>
              <p:cNvSpPr/>
              <p:nvPr/>
            </p:nvSpPr>
            <p:spPr>
              <a:xfrm>
                <a:off x="2217888" y="3743276"/>
                <a:ext cx="4980580" cy="429890"/>
              </a:xfrm>
              <a:custGeom>
                <a:avLst/>
                <a:gdLst>
                  <a:gd name="connsiteX0" fmla="*/ 0 w 4980580"/>
                  <a:gd name="connsiteY0" fmla="*/ 0 h 429890"/>
                  <a:gd name="connsiteX1" fmla="*/ 4908930 w 4980580"/>
                  <a:gd name="connsiteY1" fmla="*/ 0 h 429890"/>
                  <a:gd name="connsiteX2" fmla="*/ 4980580 w 4980580"/>
                  <a:gd name="connsiteY2" fmla="*/ 71650 h 429890"/>
                  <a:gd name="connsiteX3" fmla="*/ 4980580 w 4980580"/>
                  <a:gd name="connsiteY3" fmla="*/ 358240 h 429890"/>
                  <a:gd name="connsiteX4" fmla="*/ 4908930 w 4980580"/>
                  <a:gd name="connsiteY4" fmla="*/ 429890 h 429890"/>
                  <a:gd name="connsiteX5" fmla="*/ 0 w 4980580"/>
                  <a:gd name="connsiteY5" fmla="*/ 429890 h 429890"/>
                  <a:gd name="connsiteX6" fmla="*/ 0 w 4980580"/>
                  <a:gd name="connsiteY6" fmla="*/ 0 h 42989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0580" h="429890">
                    <a:moveTo>
                      <a:pt x="0" y="0"/>
                    </a:moveTo>
                    <a:lnTo>
                      <a:pt x="4908930" y="0"/>
                    </a:lnTo>
                    <a:cubicBezTo>
                      <a:pt x="4948501" y="0"/>
                      <a:pt x="4980580" y="32079"/>
                      <a:pt x="4980580" y="71650"/>
                    </a:cubicBezTo>
                    <a:lnTo>
                      <a:pt x="4980580" y="358240"/>
                    </a:lnTo>
                    <a:cubicBezTo>
                      <a:pt x="4980580" y="397811"/>
                      <a:pt x="4948501" y="429890"/>
                      <a:pt x="4908930" y="429890"/>
                    </a:cubicBezTo>
                    <a:lnTo>
                      <a:pt x="0" y="429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411005" y="3865888"/>
                <a:ext cx="746432" cy="17190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en-US" altLang="ko-KR" sz="1200" b="1" kern="0" spc="-50">
                    <a:solidFill>
                      <a:schemeClr val="bg1"/>
                    </a:solidFill>
                    <a:latin typeface="나눔스퀘어_ac"/>
                    <a:ea typeface="나눔스퀘어_ac"/>
                    <a:cs typeface="+mn-cs"/>
                  </a:rPr>
                  <a:t>CJ</a:t>
                </a:r>
                <a:r>
                  <a:rPr kumimoji="0" lang="ko-KR" altLang="en-US" sz="1200" b="1" kern="0" spc="-50">
                    <a:solidFill>
                      <a:schemeClr val="bg1"/>
                    </a:solidFill>
                    <a:latin typeface="나눔스퀘어_ac"/>
                    <a:ea typeface="나눔스퀘어_ac"/>
                    <a:cs typeface="+mn-cs"/>
                  </a:rPr>
                  <a:t>제일제당</a:t>
                </a:r>
                <a:endParaRPr kumimoji="0" lang="ko-KR" altLang="en-US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92912" y="3806291"/>
                <a:ext cx="4748734" cy="2695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900" b="0" kern="0" spc="-50"/>
                  <a:t>맛밤</a:t>
                </a:r>
                <a:r>
                  <a:rPr kumimoji="0" lang="en-US" altLang="ko-KR" sz="900" b="0" kern="0" spc="-50"/>
                  <a:t>,  </a:t>
                </a:r>
                <a:r>
                  <a:rPr kumimoji="0" lang="ko-KR" altLang="en-US" sz="900" b="0" kern="0" spc="-50"/>
                  <a:t>맥스칩 등</a:t>
                </a:r>
                <a:r>
                  <a:rPr kumimoji="0" lang="en-US" altLang="ko-KR" sz="900" b="0" kern="0" spc="-50"/>
                  <a:t> </a:t>
                </a:r>
                <a:r>
                  <a:rPr kumimoji="0" lang="ko-KR" altLang="en-US" sz="900" b="0" kern="0" spc="-50"/>
                  <a:t>감자와 자색고구마</a:t>
                </a:r>
                <a:r>
                  <a:rPr kumimoji="0" lang="en-US" altLang="ko-KR" sz="900" b="0" kern="0" spc="-50"/>
                  <a:t>, </a:t>
                </a:r>
                <a:r>
                  <a:rPr kumimoji="0" lang="ko-KR" altLang="en-US" sz="900" b="0" kern="0" spc="-50"/>
                  <a:t>단호박</a:t>
                </a:r>
                <a:r>
                  <a:rPr kumimoji="0" lang="en-US" altLang="ko-KR" sz="900" b="0" kern="0" spc="-50"/>
                  <a:t>, </a:t>
                </a:r>
                <a:r>
                  <a:rPr kumimoji="0" lang="ko-KR" altLang="en-US" sz="900" b="0" kern="0" spc="-50"/>
                  <a:t>복숭아 등 원물을 넣은 오리지널 가든</a:t>
                </a:r>
                <a:r>
                  <a:rPr kumimoji="0" lang="en-US" altLang="ko-KR" sz="900" b="0" kern="0" spc="-50"/>
                  <a:t>, </a:t>
                </a:r>
                <a:r>
                  <a:rPr kumimoji="0" lang="ko-KR" altLang="en-US" sz="900" b="0" kern="0" spc="-50"/>
                  <a:t>러블리 스윗펌킴 </a:t>
                </a:r>
                <a:r>
                  <a:rPr kumimoji="0" lang="en-US" altLang="ko-KR" sz="900" b="0" kern="0" spc="-50"/>
                  <a:t>2</a:t>
                </a:r>
                <a:r>
                  <a:rPr kumimoji="0" lang="ko-KR" altLang="en-US" sz="900" b="0" kern="0" spc="-50"/>
                  <a:t>종</a:t>
                </a:r>
                <a:endParaRPr kumimoji="0" lang="ko-KR" altLang="en-US" sz="900" b="0" kern="0" spc="-50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 rot="0">
              <a:off x="1266173" y="4274249"/>
              <a:ext cx="5956607" cy="429890"/>
              <a:chOff x="1241861" y="3743276"/>
              <a:chExt cx="5956607" cy="429890"/>
            </a:xfrm>
          </p:grpSpPr>
          <p:sp>
            <p:nvSpPr>
              <p:cNvPr id="41" name="사각형: 둥근 모서리 22"/>
              <p:cNvSpPr/>
              <p:nvPr/>
            </p:nvSpPr>
            <p:spPr>
              <a:xfrm>
                <a:off x="1241861" y="3743276"/>
                <a:ext cx="5956607" cy="429890"/>
              </a:xfrm>
              <a:prstGeom prst="roundRect">
                <a:avLst>
                  <a:gd name="adj" fmla="val 16667"/>
                </a:avLst>
              </a:prstGeom>
              <a:solidFill>
                <a:srgbClr val="68b2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2" name="자유형: 도형 24"/>
              <p:cNvSpPr/>
              <p:nvPr/>
            </p:nvSpPr>
            <p:spPr>
              <a:xfrm>
                <a:off x="2217888" y="3743276"/>
                <a:ext cx="4980580" cy="429890"/>
              </a:xfrm>
              <a:custGeom>
                <a:avLst/>
                <a:gdLst>
                  <a:gd name="connsiteX0" fmla="*/ 0 w 4980580"/>
                  <a:gd name="connsiteY0" fmla="*/ 0 h 429890"/>
                  <a:gd name="connsiteX1" fmla="*/ 4908930 w 4980580"/>
                  <a:gd name="connsiteY1" fmla="*/ 0 h 429890"/>
                  <a:gd name="connsiteX2" fmla="*/ 4980580 w 4980580"/>
                  <a:gd name="connsiteY2" fmla="*/ 71650 h 429890"/>
                  <a:gd name="connsiteX3" fmla="*/ 4980580 w 4980580"/>
                  <a:gd name="connsiteY3" fmla="*/ 358240 h 429890"/>
                  <a:gd name="connsiteX4" fmla="*/ 4908930 w 4980580"/>
                  <a:gd name="connsiteY4" fmla="*/ 429890 h 429890"/>
                  <a:gd name="connsiteX5" fmla="*/ 0 w 4980580"/>
                  <a:gd name="connsiteY5" fmla="*/ 429890 h 429890"/>
                  <a:gd name="connsiteX6" fmla="*/ 0 w 4980580"/>
                  <a:gd name="connsiteY6" fmla="*/ 0 h 42989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0580" h="429890">
                    <a:moveTo>
                      <a:pt x="0" y="0"/>
                    </a:moveTo>
                    <a:lnTo>
                      <a:pt x="4908930" y="0"/>
                    </a:lnTo>
                    <a:cubicBezTo>
                      <a:pt x="4948501" y="0"/>
                      <a:pt x="4980580" y="32079"/>
                      <a:pt x="4980580" y="71650"/>
                    </a:cubicBezTo>
                    <a:lnTo>
                      <a:pt x="4980580" y="358240"/>
                    </a:lnTo>
                    <a:cubicBezTo>
                      <a:pt x="4980580" y="397811"/>
                      <a:pt x="4948501" y="429890"/>
                      <a:pt x="4908930" y="429890"/>
                    </a:cubicBezTo>
                    <a:lnTo>
                      <a:pt x="0" y="429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11005" y="3865888"/>
                <a:ext cx="565457" cy="17513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200" b="0" kern="0" spc="-50">
                    <a:solidFill>
                      <a:schemeClr val="bg1"/>
                    </a:solidFill>
                    <a:latin typeface="나눔스퀘어_ac"/>
                    <a:ea typeface="나눔스퀘어_ac"/>
                    <a:cs typeface="+mn-cs"/>
                  </a:rPr>
                  <a:t>동원</a:t>
                </a:r>
                <a:r>
                  <a:rPr kumimoji="0" lang="en-US" altLang="ko-KR" sz="1200" b="0" kern="0" spc="-50">
                    <a:solidFill>
                      <a:schemeClr val="bg1"/>
                    </a:solidFill>
                    <a:latin typeface="나눔스퀘어_ac"/>
                    <a:ea typeface="나눔스퀘어_ac"/>
                    <a:cs typeface="+mn-cs"/>
                  </a:rPr>
                  <a:t>F&amp;B</a:t>
                </a:r>
                <a:endParaRPr kumimoji="0" lang="ko-KR" altLang="en-US" sz="1200" b="0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2913" y="3888971"/>
                <a:ext cx="3503074" cy="13300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900" b="0" kern="0" spc="-50"/>
                  <a:t>저스트</a:t>
                </a:r>
                <a:r>
                  <a:rPr kumimoji="0" lang="en-US" altLang="ko-KR" sz="900" b="0" kern="0" spc="-50"/>
                  <a:t>(JUST), </a:t>
                </a:r>
                <a:r>
                  <a:rPr kumimoji="0" lang="ko-KR" altLang="en-US" sz="900" b="0" kern="0" spc="-50"/>
                  <a:t>자연 재료만을 활용해 만든 야채칩</a:t>
                </a:r>
                <a:r>
                  <a:rPr kumimoji="0" lang="en-US" altLang="ko-KR" sz="900" b="0" kern="0" spc="-50"/>
                  <a:t>, </a:t>
                </a:r>
                <a:r>
                  <a:rPr kumimoji="0" lang="ko-KR" altLang="en-US" sz="900" b="0" kern="0" spc="-50"/>
                  <a:t>코코너칩</a:t>
                </a:r>
                <a:r>
                  <a:rPr kumimoji="0" lang="en-US" altLang="ko-KR" sz="900" b="0" kern="0" spc="-50"/>
                  <a:t>, </a:t>
                </a:r>
                <a:r>
                  <a:rPr kumimoji="0" lang="ko-KR" altLang="en-US" sz="900" b="0" kern="0" spc="-50"/>
                  <a:t>건과일 등 </a:t>
                </a:r>
                <a:r>
                  <a:rPr kumimoji="0" lang="en-US" altLang="ko-KR" sz="900" b="0" kern="0" spc="-50"/>
                  <a:t>6</a:t>
                </a:r>
                <a:r>
                  <a:rPr kumimoji="0" lang="ko-KR" altLang="en-US" sz="900" b="0" kern="0" spc="-50"/>
                  <a:t>종</a:t>
                </a:r>
                <a:endParaRPr kumimoji="0" lang="ko-KR" altLang="en-US" sz="900" b="0" kern="0" spc="-50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 rot="0">
              <a:off x="1266173" y="4766310"/>
              <a:ext cx="5956607" cy="429890"/>
              <a:chOff x="1241861" y="3743276"/>
              <a:chExt cx="5956607" cy="429890"/>
            </a:xfrm>
          </p:grpSpPr>
          <p:sp>
            <p:nvSpPr>
              <p:cNvPr id="46" name="사각형: 둥근 모서리 28"/>
              <p:cNvSpPr/>
              <p:nvPr/>
            </p:nvSpPr>
            <p:spPr>
              <a:xfrm>
                <a:off x="1241861" y="3743276"/>
                <a:ext cx="5956607" cy="429890"/>
              </a:xfrm>
              <a:prstGeom prst="roundRect">
                <a:avLst>
                  <a:gd name="adj" fmla="val 16667"/>
                </a:avLst>
              </a:prstGeom>
              <a:solidFill>
                <a:srgbClr val="68b2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7" name="자유형: 도형 29"/>
              <p:cNvSpPr/>
              <p:nvPr/>
            </p:nvSpPr>
            <p:spPr>
              <a:xfrm>
                <a:off x="2217888" y="3743276"/>
                <a:ext cx="4980580" cy="429890"/>
              </a:xfrm>
              <a:custGeom>
                <a:avLst/>
                <a:gdLst>
                  <a:gd name="connsiteX0" fmla="*/ 0 w 4980580"/>
                  <a:gd name="connsiteY0" fmla="*/ 0 h 429890"/>
                  <a:gd name="connsiteX1" fmla="*/ 4908930 w 4980580"/>
                  <a:gd name="connsiteY1" fmla="*/ 0 h 429890"/>
                  <a:gd name="connsiteX2" fmla="*/ 4980580 w 4980580"/>
                  <a:gd name="connsiteY2" fmla="*/ 71650 h 429890"/>
                  <a:gd name="connsiteX3" fmla="*/ 4980580 w 4980580"/>
                  <a:gd name="connsiteY3" fmla="*/ 358240 h 429890"/>
                  <a:gd name="connsiteX4" fmla="*/ 4908930 w 4980580"/>
                  <a:gd name="connsiteY4" fmla="*/ 429890 h 429890"/>
                  <a:gd name="connsiteX5" fmla="*/ 0 w 4980580"/>
                  <a:gd name="connsiteY5" fmla="*/ 429890 h 429890"/>
                  <a:gd name="connsiteX6" fmla="*/ 0 w 4980580"/>
                  <a:gd name="connsiteY6" fmla="*/ 0 h 42989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0580" h="429890">
                    <a:moveTo>
                      <a:pt x="0" y="0"/>
                    </a:moveTo>
                    <a:lnTo>
                      <a:pt x="4908930" y="0"/>
                    </a:lnTo>
                    <a:cubicBezTo>
                      <a:pt x="4948501" y="0"/>
                      <a:pt x="4980580" y="32079"/>
                      <a:pt x="4980580" y="71650"/>
                    </a:cubicBezTo>
                    <a:lnTo>
                      <a:pt x="4980580" y="358240"/>
                    </a:lnTo>
                    <a:cubicBezTo>
                      <a:pt x="4980580" y="397811"/>
                      <a:pt x="4948501" y="429890"/>
                      <a:pt x="4908930" y="429890"/>
                    </a:cubicBezTo>
                    <a:lnTo>
                      <a:pt x="0" y="429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411005" y="3865888"/>
                <a:ext cx="422582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200" b="1" kern="0" spc="-50">
                    <a:solidFill>
                      <a:schemeClr val="bg1"/>
                    </a:solidFill>
                    <a:latin typeface="나눔스퀘어_ac"/>
                    <a:ea typeface="나눔스퀘어_ac"/>
                    <a:cs typeface="+mn-cs"/>
                  </a:rPr>
                  <a:t>오리온</a:t>
                </a:r>
                <a:endParaRPr kumimoji="0" lang="ko-KR" altLang="en-US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92913" y="3872703"/>
                <a:ext cx="4360323" cy="12393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900" b="0" kern="0" spc="-50"/>
                  <a:t>마켓오네이처 </a:t>
                </a:r>
                <a:r>
                  <a:rPr kumimoji="0" lang="en-US" altLang="ko-KR" sz="900" b="0" kern="0" spc="-50"/>
                  <a:t>'</a:t>
                </a:r>
                <a:r>
                  <a:rPr kumimoji="0" lang="ko-KR" altLang="en-US" sz="900" b="0" kern="0" spc="-50"/>
                  <a:t>파스타칩</a:t>
                </a:r>
                <a:r>
                  <a:rPr kumimoji="0" lang="en-US" altLang="ko-KR" sz="900" b="0" kern="0" spc="-50"/>
                  <a:t>', </a:t>
                </a:r>
                <a:r>
                  <a:rPr kumimoji="0" lang="ko-KR" altLang="en-US" sz="900" b="0" kern="0" spc="-50"/>
                  <a:t>이탈리아 요리 파스타를 재해석한 어니언 토마토</a:t>
                </a:r>
                <a:r>
                  <a:rPr kumimoji="0" lang="en-US" altLang="ko-KR" sz="900" b="0" kern="0" spc="-50"/>
                  <a:t>, </a:t>
                </a:r>
                <a:r>
                  <a:rPr kumimoji="0" lang="ko-KR" altLang="en-US" sz="900" b="0" kern="0" spc="-50"/>
                  <a:t>머쉬룸 크림 </a:t>
                </a:r>
                <a:r>
                  <a:rPr kumimoji="0" lang="en-US" altLang="ko-KR" sz="900" b="0" kern="0" spc="-50"/>
                  <a:t>2</a:t>
                </a:r>
                <a:r>
                  <a:rPr kumimoji="0" lang="ko-KR" altLang="en-US" sz="900" b="0" kern="0" spc="-50"/>
                  <a:t>종</a:t>
                </a:r>
                <a:endParaRPr kumimoji="0" lang="ko-KR" altLang="en-US" sz="900" b="0" kern="0" spc="-50"/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 rot="0">
              <a:off x="1266173" y="5258371"/>
              <a:ext cx="5956607" cy="429890"/>
              <a:chOff x="1241861" y="3743276"/>
              <a:chExt cx="5956607" cy="429890"/>
            </a:xfrm>
          </p:grpSpPr>
          <p:sp>
            <p:nvSpPr>
              <p:cNvPr id="51" name="사각형: 둥근 모서리 33"/>
              <p:cNvSpPr/>
              <p:nvPr/>
            </p:nvSpPr>
            <p:spPr>
              <a:xfrm>
                <a:off x="1241861" y="3743276"/>
                <a:ext cx="5956607" cy="429890"/>
              </a:xfrm>
              <a:prstGeom prst="roundRect">
                <a:avLst>
                  <a:gd name="adj" fmla="val 16667"/>
                </a:avLst>
              </a:prstGeom>
              <a:solidFill>
                <a:srgbClr val="68b2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52" name="자유형: 도형 34"/>
              <p:cNvSpPr/>
              <p:nvPr/>
            </p:nvSpPr>
            <p:spPr>
              <a:xfrm>
                <a:off x="2217888" y="3743276"/>
                <a:ext cx="4980580" cy="429890"/>
              </a:xfrm>
              <a:custGeom>
                <a:avLst/>
                <a:gdLst>
                  <a:gd name="connsiteX0" fmla="*/ 0 w 4980580"/>
                  <a:gd name="connsiteY0" fmla="*/ 0 h 429890"/>
                  <a:gd name="connsiteX1" fmla="*/ 4908930 w 4980580"/>
                  <a:gd name="connsiteY1" fmla="*/ 0 h 429890"/>
                  <a:gd name="connsiteX2" fmla="*/ 4980580 w 4980580"/>
                  <a:gd name="connsiteY2" fmla="*/ 71650 h 429890"/>
                  <a:gd name="connsiteX3" fmla="*/ 4980580 w 4980580"/>
                  <a:gd name="connsiteY3" fmla="*/ 358240 h 429890"/>
                  <a:gd name="connsiteX4" fmla="*/ 4908930 w 4980580"/>
                  <a:gd name="connsiteY4" fmla="*/ 429890 h 429890"/>
                  <a:gd name="connsiteX5" fmla="*/ 0 w 4980580"/>
                  <a:gd name="connsiteY5" fmla="*/ 429890 h 429890"/>
                  <a:gd name="connsiteX6" fmla="*/ 0 w 4980580"/>
                  <a:gd name="connsiteY6" fmla="*/ 0 h 42989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0580" h="429890">
                    <a:moveTo>
                      <a:pt x="0" y="0"/>
                    </a:moveTo>
                    <a:lnTo>
                      <a:pt x="4908930" y="0"/>
                    </a:lnTo>
                    <a:cubicBezTo>
                      <a:pt x="4948501" y="0"/>
                      <a:pt x="4980580" y="32079"/>
                      <a:pt x="4980580" y="71650"/>
                    </a:cubicBezTo>
                    <a:lnTo>
                      <a:pt x="4980580" y="358240"/>
                    </a:lnTo>
                    <a:cubicBezTo>
                      <a:pt x="4980580" y="397811"/>
                      <a:pt x="4948501" y="429890"/>
                      <a:pt x="4908930" y="429890"/>
                    </a:cubicBezTo>
                    <a:lnTo>
                      <a:pt x="0" y="429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11005" y="3865888"/>
                <a:ext cx="289232" cy="1720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200" b="1" kern="0" spc="-50">
                    <a:solidFill>
                      <a:schemeClr val="bg1"/>
                    </a:solidFill>
                    <a:latin typeface="나눔스퀘어_ac"/>
                    <a:ea typeface="나눔스퀘어_ac"/>
                    <a:cs typeface="+mn-cs"/>
                  </a:rPr>
                  <a:t>대상</a:t>
                </a:r>
                <a:endParaRPr kumimoji="0" lang="ko-KR" altLang="en-US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2913" y="3815672"/>
                <a:ext cx="4830520" cy="12705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900" b="0" kern="0" spc="-50"/>
                  <a:t>츄앤</a:t>
                </a:r>
                <a:r>
                  <a:rPr kumimoji="0" lang="en-US" altLang="ko-KR" sz="900" b="0" kern="0" spc="-50"/>
                  <a:t>, </a:t>
                </a:r>
                <a:r>
                  <a:rPr kumimoji="0" lang="ko-KR" altLang="en-US" sz="900" b="0" kern="0" spc="-50"/>
                  <a:t>사브작 등 고구마츄</a:t>
                </a:r>
                <a:r>
                  <a:rPr kumimoji="0" lang="en-US" altLang="ko-KR" sz="900" b="0" kern="0" spc="-50"/>
                  <a:t>, </a:t>
                </a:r>
                <a:r>
                  <a:rPr kumimoji="0" lang="ko-KR" altLang="en-US" sz="900" b="0" kern="0" spc="-50"/>
                  <a:t>군밤츄 등 쫀득한 식감의 제품과  닭가슴살을 구워 만든 원물 안주 제품</a:t>
                </a:r>
                <a:endParaRPr kumimoji="0" lang="ko-KR" altLang="en-US" sz="900" b="0" kern="0" spc="-50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 rot="0">
              <a:off x="1266173" y="5750433"/>
              <a:ext cx="5956607" cy="429890"/>
              <a:chOff x="1241861" y="3743276"/>
              <a:chExt cx="5956607" cy="429890"/>
            </a:xfrm>
          </p:grpSpPr>
          <p:sp>
            <p:nvSpPr>
              <p:cNvPr id="56" name="사각형: 둥근 모서리 38"/>
              <p:cNvSpPr/>
              <p:nvPr/>
            </p:nvSpPr>
            <p:spPr>
              <a:xfrm>
                <a:off x="1241861" y="3743276"/>
                <a:ext cx="5956607" cy="429890"/>
              </a:xfrm>
              <a:prstGeom prst="roundRect">
                <a:avLst>
                  <a:gd name="adj" fmla="val 16667"/>
                </a:avLst>
              </a:prstGeom>
              <a:solidFill>
                <a:srgbClr val="68b2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57" name="자유형: 도형 39"/>
              <p:cNvSpPr/>
              <p:nvPr/>
            </p:nvSpPr>
            <p:spPr>
              <a:xfrm>
                <a:off x="2217888" y="3743276"/>
                <a:ext cx="4980580" cy="429890"/>
              </a:xfrm>
              <a:custGeom>
                <a:avLst/>
                <a:gdLst>
                  <a:gd name="connsiteX0" fmla="*/ 0 w 4980580"/>
                  <a:gd name="connsiteY0" fmla="*/ 0 h 429890"/>
                  <a:gd name="connsiteX1" fmla="*/ 4908930 w 4980580"/>
                  <a:gd name="connsiteY1" fmla="*/ 0 h 429890"/>
                  <a:gd name="connsiteX2" fmla="*/ 4980580 w 4980580"/>
                  <a:gd name="connsiteY2" fmla="*/ 71650 h 429890"/>
                  <a:gd name="connsiteX3" fmla="*/ 4980580 w 4980580"/>
                  <a:gd name="connsiteY3" fmla="*/ 358240 h 429890"/>
                  <a:gd name="connsiteX4" fmla="*/ 4908930 w 4980580"/>
                  <a:gd name="connsiteY4" fmla="*/ 429890 h 429890"/>
                  <a:gd name="connsiteX5" fmla="*/ 0 w 4980580"/>
                  <a:gd name="connsiteY5" fmla="*/ 429890 h 429890"/>
                  <a:gd name="connsiteX6" fmla="*/ 0 w 4980580"/>
                  <a:gd name="connsiteY6" fmla="*/ 0 h 42989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0580" h="429890">
                    <a:moveTo>
                      <a:pt x="0" y="0"/>
                    </a:moveTo>
                    <a:lnTo>
                      <a:pt x="4908930" y="0"/>
                    </a:lnTo>
                    <a:cubicBezTo>
                      <a:pt x="4948501" y="0"/>
                      <a:pt x="4980580" y="32079"/>
                      <a:pt x="4980580" y="71650"/>
                    </a:cubicBezTo>
                    <a:lnTo>
                      <a:pt x="4980580" y="358240"/>
                    </a:lnTo>
                    <a:cubicBezTo>
                      <a:pt x="4980580" y="397811"/>
                      <a:pt x="4948501" y="429890"/>
                      <a:pt x="4908930" y="429890"/>
                    </a:cubicBezTo>
                    <a:lnTo>
                      <a:pt x="0" y="4298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411005" y="3865888"/>
                <a:ext cx="289232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1200" b="1" kern="0" spc="-50">
                    <a:solidFill>
                      <a:schemeClr val="bg1"/>
                    </a:solidFill>
                    <a:latin typeface="나눔스퀘어_ac"/>
                    <a:ea typeface="나눔스퀘어_ac"/>
                    <a:cs typeface="+mn-cs"/>
                  </a:rPr>
                  <a:t>샘표</a:t>
                </a:r>
                <a:endParaRPr kumimoji="0" lang="ko-KR" altLang="en-US" sz="1200" b="1" kern="0" spc="-5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92913" y="3796766"/>
                <a:ext cx="4379374" cy="27302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kumimoji="0" lang="ko-KR" altLang="en-US" sz="900" b="0" kern="0" spc="-50"/>
                  <a:t>질러 육포</a:t>
                </a:r>
                <a:r>
                  <a:rPr kumimoji="0" lang="en-US" altLang="ko-KR" sz="900" b="0" kern="0" spc="-50"/>
                  <a:t>,  </a:t>
                </a:r>
                <a:r>
                  <a:rPr kumimoji="0" lang="ko-KR" altLang="en-US" sz="900" b="0" kern="0" spc="-50"/>
                  <a:t>오후</a:t>
                </a:r>
                <a:r>
                  <a:rPr kumimoji="0" lang="en-US" altLang="ko-KR" sz="900" b="0" kern="0" spc="-50"/>
                  <a:t>3</a:t>
                </a:r>
                <a:r>
                  <a:rPr kumimoji="0" lang="ko-KR" altLang="en-US" sz="900" b="0" kern="0" spc="-50"/>
                  <a:t>시 등</a:t>
                </a:r>
                <a:r>
                  <a:rPr kumimoji="0" lang="en-US" altLang="ko-KR" sz="900" b="0" kern="0" spc="-50"/>
                  <a:t>  </a:t>
                </a:r>
                <a:r>
                  <a:rPr kumimoji="0" lang="ko-KR" altLang="en-US" sz="900" b="0" kern="0" spc="-50"/>
                  <a:t>피스타치오에 아몬드 땅콩 더한  피스몬드</a:t>
                </a:r>
                <a:r>
                  <a:rPr kumimoji="0" lang="en-US" altLang="ko-KR" sz="900" b="0" kern="0" spc="-50"/>
                  <a:t>, </a:t>
                </a:r>
                <a:r>
                  <a:rPr kumimoji="0" lang="ko-KR" altLang="en-US" sz="900" b="0" kern="0" spc="-50"/>
                  <a:t>코코넛에 크렌베리 뭉친 </a:t>
                </a:r>
                <a:endParaRPr kumimoji="0" lang="ko-KR" altLang="en-US" sz="900" b="0" kern="0" spc="-50"/>
              </a:p>
              <a:p>
                <a:pPr>
                  <a:defRPr/>
                </a:pPr>
                <a:r>
                  <a:rPr kumimoji="0" lang="ko-KR" altLang="en-US" sz="900" b="0" kern="0" spc="-50"/>
                  <a:t>코코베리 </a:t>
                </a:r>
                <a:r>
                  <a:rPr kumimoji="0" lang="en-US" altLang="ko-KR" sz="900" b="0" kern="0" spc="-50"/>
                  <a:t>2</a:t>
                </a:r>
                <a:r>
                  <a:rPr kumimoji="0" lang="ko-KR" altLang="en-US" sz="900" b="0" kern="0" spc="-50"/>
                  <a:t>종</a:t>
                </a:r>
                <a:endParaRPr kumimoji="0" lang="ko-KR" altLang="en-US" sz="900" b="0" kern="0" spc="-5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 rot="0">
            <a:off x="7393559" y="1241277"/>
            <a:ext cx="4168905" cy="4939046"/>
            <a:chOff x="7675082" y="1231408"/>
            <a:chExt cx="4168905" cy="4939046"/>
          </a:xfrm>
        </p:grpSpPr>
        <p:sp>
          <p:nvSpPr>
            <p:cNvPr id="60" name="Rectangle 12"/>
            <p:cNvSpPr/>
            <p:nvPr/>
          </p:nvSpPr>
          <p:spPr>
            <a:xfrm>
              <a:off x="7676025" y="4046796"/>
              <a:ext cx="4167961" cy="2123658"/>
            </a:xfrm>
            <a:prstGeom prst="rect">
              <a:avLst/>
            </a:prstGeom>
          </p:spPr>
          <p:txBody>
            <a:bodyPr wrap="square" lIns="36000" rIns="36000">
              <a:noAutofit/>
            </a:bodyPr>
            <a:lstStyle/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2010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년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~2014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년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 </a:t>
              </a:r>
              <a:r>
                <a:rPr kumimoji="0" lang="en-US" altLang="ko-KR" sz="1200" b="1" i="0" u="none" strike="noStrike" kern="1200" cap="none" spc="0" normalizeH="0" baseline="0">
                  <a:effectLst/>
                  <a:uLnTx/>
                  <a:uFillTx/>
                </a:rPr>
                <a:t>5</a:t>
              </a:r>
              <a:r>
                <a:rPr kumimoji="0" lang="ko-KR" altLang="en-US" sz="1200" b="1" i="0" u="none" strike="noStrike" kern="1200" cap="none" spc="0" normalizeH="0" baseline="0">
                  <a:effectLst/>
                  <a:uLnTx/>
                  <a:uFillTx/>
                </a:rPr>
                <a:t>개년 연평균 성장률 약 </a:t>
              </a:r>
              <a:r>
                <a:rPr kumimoji="0" lang="en-US" altLang="ko-KR" sz="1400" b="1" i="0" u="none" strike="noStrike" kern="1200" cap="none" spc="0" normalizeH="0" baseline="0">
                  <a:effectLst/>
                  <a:uLnTx/>
                  <a:uFillTx/>
                </a:rPr>
                <a:t>20%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로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 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식품 </a:t>
              </a:r>
              <a:b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</a:b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제조업 성장률 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6.7%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의 </a:t>
              </a:r>
              <a:r>
                <a:rPr kumimoji="0" lang="en-US" altLang="ko-KR" sz="1400" b="1" i="0" u="none" strike="noStrike" kern="1200" cap="none" spc="0" normalizeH="0" baseline="0">
                  <a:effectLst/>
                  <a:uLnTx/>
                  <a:uFillTx/>
                </a:rPr>
                <a:t>3</a:t>
              </a:r>
              <a:r>
                <a:rPr kumimoji="0" lang="ko-KR" altLang="en-US" sz="1400" b="1" i="0" u="none" strike="noStrike" kern="1200" cap="none" spc="0" normalizeH="0" baseline="0">
                  <a:effectLst/>
                  <a:uLnTx/>
                  <a:uFillTx/>
                </a:rPr>
                <a:t>배 성장률 기록 </a:t>
              </a:r>
              <a:endParaRPr kumimoji="0" lang="ko-KR" altLang="en-US" sz="1400" b="1" i="0" u="none" strike="noStrike" kern="1200" cap="none" spc="0" normalizeH="0" baseline="0">
                <a:effectLst/>
                <a:uLnTx/>
                <a:uFillTx/>
              </a:endParaRPr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endParaRPr kumimoji="0" lang="en-US" altLang="ko-KR" sz="1200" b="0" i="0" u="none" strike="noStrike" kern="1200" cap="none" spc="0" normalizeH="0" baseline="0">
                <a:effectLst/>
                <a:uLnTx/>
                <a:uFillTx/>
              </a:endParaRPr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2016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년까지 확장된 성장률은 </a:t>
              </a:r>
              <a:r>
                <a:rPr kumimoji="0" lang="en-US" altLang="ko-KR" sz="1200" b="1" i="0" u="none" strike="noStrike" kern="1200" cap="none" spc="0" normalizeH="0" baseline="0">
                  <a:effectLst/>
                  <a:uLnTx/>
                  <a:uFillTx/>
                </a:rPr>
                <a:t>17%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 예상</a:t>
              </a:r>
              <a:endParaRPr kumimoji="0" lang="ko-KR" altLang="en-US" sz="1200" b="0" i="0" u="none" strike="noStrike" kern="1200" cap="none" spc="0" normalizeH="0" baseline="0">
                <a:effectLst/>
                <a:uLnTx/>
                <a:uFillTx/>
              </a:endParaRPr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endParaRPr kumimoji="0" lang="en-US" altLang="ko-KR" sz="1200" b="0" i="0" u="none" strike="noStrike" kern="1200" cap="none" spc="0" normalizeH="0" baseline="0">
                <a:effectLst/>
                <a:uLnTx/>
                <a:uFillTx/>
              </a:endParaRPr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최근 각종 유해성분과 환경호르몬 이슈로 인해 첨가물이 </a:t>
              </a:r>
              <a:b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</a:b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없는 식품 각광</a:t>
              </a:r>
              <a:endParaRPr kumimoji="0" lang="ko-KR" altLang="en-US" sz="1200" b="0" i="0" u="none" strike="noStrike" kern="1200" cap="none" spc="0" normalizeH="0" baseline="0">
                <a:effectLst/>
                <a:uLnTx/>
                <a:uFillTx/>
              </a:endParaRPr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endParaRPr lang="en-US" altLang="ko-KR" sz="1200"/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아이들 건강과 웰빙 식품을 찾는 소비자 수요는 더욱 다양해</a:t>
              </a:r>
              <a:b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</a:b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지고 높아질 것으로 예상 </a:t>
              </a:r>
              <a:endParaRPr kumimoji="0" lang="en-US" altLang="ko-KR" sz="1200" b="0" i="0" u="none" strike="noStrike" kern="1200" cap="none" spc="0" normalizeH="0" baseline="0">
                <a:effectLst/>
                <a:uLnTx/>
                <a:uFillTx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75082" y="3563480"/>
              <a:ext cx="2909273" cy="369332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noAutofit/>
            </a:bodyPr>
            <a:lstStyle/>
            <a:p>
              <a:pPr marL="0" marR="0" lvl="0" indent="0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2000" b="1" i="0" u="none" strike="noStrike" kern="1200" cap="none" spc="0" normalizeH="0" baseline="0">
                  <a:solidFill>
                    <a:srgbClr val="035b96"/>
                  </a:solidFill>
                  <a:effectLst/>
                  <a:uLnTx/>
                  <a:uFillTx/>
                </a:rPr>
                <a:t>연평균 성장률 약 </a:t>
              </a:r>
              <a:r>
                <a:rPr kumimoji="0" lang="en-US" altLang="ko-KR" sz="2000" b="1" i="0" u="none" strike="noStrike" kern="1200" cap="none" spc="0" normalizeH="0" baseline="0">
                  <a:solidFill>
                    <a:srgbClr val="035b96"/>
                  </a:solidFill>
                  <a:effectLst/>
                  <a:uLnTx/>
                  <a:uFillTx/>
                </a:rPr>
                <a:t>20%</a:t>
              </a:r>
              <a:endParaRPr kumimoji="0" lang="en-GB" sz="2000" b="1" i="0" u="none" strike="noStrike" kern="1200" cap="none" spc="0" normalizeH="0" baseline="0">
                <a:solidFill>
                  <a:srgbClr val="035b96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12"/>
            <p:cNvSpPr/>
            <p:nvPr/>
          </p:nvSpPr>
          <p:spPr>
            <a:xfrm>
              <a:off x="7676025" y="1783949"/>
              <a:ext cx="4167962" cy="1450486"/>
            </a:xfrm>
            <a:prstGeom prst="rect">
              <a:avLst/>
            </a:prstGeom>
          </p:spPr>
          <p:txBody>
            <a:bodyPr wrap="square" lIns="36000" rIns="36000">
              <a:noAutofit/>
            </a:bodyPr>
            <a:lstStyle/>
            <a:p>
              <a:pPr marL="171450" lvl="0" indent="-171450" latinLnBrk="0">
                <a:spcBef>
                  <a:spcPct val="0"/>
                </a:spcBef>
                <a:buFont typeface="Wingdings"/>
                <a:buChar char="ü"/>
                <a:defRPr/>
              </a:pP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국내 원물 간식시장은 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2010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년 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3,300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억원 → </a:t>
              </a:r>
              <a:r>
                <a:rPr kumimoji="0" lang="en-US" altLang="ko-KR" sz="1400" b="1" i="0" u="none" strike="noStrike" kern="1200" cap="none" spc="0" normalizeH="0" baseline="0">
                  <a:effectLst/>
                  <a:uLnTx/>
                  <a:uFillTx/>
                </a:rPr>
                <a:t>2014</a:t>
              </a:r>
              <a:r>
                <a:rPr kumimoji="0" lang="ko-KR" altLang="en-US" sz="1400" b="1" i="0" u="none" strike="noStrike" kern="1200" cap="none" spc="0" normalizeH="0" baseline="0">
                  <a:effectLst/>
                  <a:uLnTx/>
                  <a:uFillTx/>
                </a:rPr>
                <a:t>년 </a:t>
              </a:r>
              <a:r>
                <a:rPr kumimoji="0" lang="en-US" altLang="ko-KR" sz="1400" b="1" i="0" u="none" strike="noStrike" kern="1200" cap="none" spc="0" normalizeH="0" baseline="0">
                  <a:effectLst/>
                  <a:uLnTx/>
                  <a:uFillTx/>
                </a:rPr>
                <a:t>6,700</a:t>
              </a:r>
              <a:r>
                <a:rPr kumimoji="0" lang="ko-KR" altLang="en-US" sz="1400" b="1" i="0" u="none" strike="noStrike" kern="1200" cap="none" spc="0" normalizeH="0" baseline="0">
                  <a:effectLst/>
                  <a:uLnTx/>
                  <a:uFillTx/>
                </a:rPr>
                <a:t>억원 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대로 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2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배 넘게 성장</a:t>
              </a:r>
              <a:r>
                <a:rPr lang="en-US" altLang="ko-KR" sz="1100"/>
                <a:t>(</a:t>
              </a:r>
              <a:r>
                <a:rPr lang="ko-KR" altLang="en-US" sz="1100"/>
                <a:t>농림축산식품부</a:t>
              </a:r>
              <a:r>
                <a:rPr lang="en-US" altLang="ko-KR" sz="1100"/>
                <a:t>)</a:t>
              </a:r>
              <a:endParaRPr lang="en-US" altLang="ko-KR" sz="1100"/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endParaRPr kumimoji="0" lang="en-US" altLang="ko-KR" sz="1200" b="0" i="0" u="none" strike="noStrike" kern="1200" cap="none" spc="0" normalizeH="0" baseline="0">
                <a:effectLst/>
                <a:uLnTx/>
                <a:uFillTx/>
              </a:endParaRPr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기존 간식시장이 웰빙간식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(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원물간식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)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으로 대체 추세</a:t>
              </a:r>
              <a:endParaRPr kumimoji="0" lang="ko-KR" altLang="en-US" sz="1200" b="0" i="0" u="none" strike="noStrike" kern="1200" cap="none" spc="0" normalizeH="0" baseline="0">
                <a:effectLst/>
                <a:uLnTx/>
                <a:uFillTx/>
              </a:endParaRPr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endParaRPr kumimoji="0" lang="en-US" altLang="ko-KR" sz="1200" b="0" i="0" u="none" strike="noStrike" kern="1200" cap="none" spc="0" normalizeH="0" baseline="0">
                <a:effectLst/>
                <a:uLnTx/>
                <a:uFillTx/>
              </a:endParaRPr>
            </a:p>
            <a:p>
              <a:pPr marL="171450" marR="0" lvl="0" indent="-17145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Font typeface="Wingdings"/>
                <a:buChar char="ü"/>
                <a:defRPr/>
              </a:pP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원물간식은 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2013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년 대상 청정원의 웰빙간식 </a:t>
              </a:r>
              <a:r>
                <a:rPr kumimoji="0" lang="en-US" altLang="ko-KR" sz="1200" b="0" i="0" u="none" strike="noStrike" kern="1200" cap="none" spc="0" normalizeH="0" baseline="0">
                  <a:effectLst/>
                  <a:uLnTx/>
                  <a:uFillTx/>
                </a:rPr>
                <a:t>100% 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고구마</a:t>
              </a:r>
              <a:endParaRPr kumimoji="0" lang="ko-KR" altLang="en-US" sz="1200" b="0" i="0" u="none" strike="noStrike" kern="1200" cap="none" spc="0" normalizeH="0" baseline="0">
                <a:effectLst/>
                <a:uLnTx/>
                <a:uFillTx/>
              </a:endParaRPr>
            </a:p>
            <a:p>
              <a:pPr marR="0" lv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defRPr/>
              </a:pP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    로 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만든 </a:t>
              </a:r>
              <a:r>
                <a:rPr kumimoji="0" lang="en-US" altLang="ko-KR" sz="1400" b="1" i="0" u="none" strike="noStrike" kern="1200" cap="none" spc="0" normalizeH="0" baseline="0">
                  <a:effectLst/>
                  <a:uLnTx/>
                  <a:uFillTx/>
                </a:rPr>
                <a:t>‘</a:t>
              </a:r>
              <a:r>
                <a:rPr kumimoji="0" lang="ko-KR" altLang="en-US" sz="1400" b="1" i="0" u="none" strike="noStrike" kern="1200" cap="none" spc="0" normalizeH="0" baseline="0">
                  <a:effectLst/>
                  <a:uLnTx/>
                  <a:uFillTx/>
                </a:rPr>
                <a:t>고구마츄</a:t>
              </a:r>
              <a:r>
                <a:rPr kumimoji="0" lang="en-US" altLang="ko-KR" sz="1400" b="1" i="0" u="none" strike="noStrike" kern="1200" cap="none" spc="0" normalizeH="0" baseline="0">
                  <a:effectLst/>
                  <a:uLnTx/>
                  <a:uFillTx/>
                </a:rPr>
                <a:t>’</a:t>
              </a:r>
              <a:r>
                <a:rPr kumimoji="0" lang="ko-KR" altLang="en-US" sz="1200" b="0" i="0" u="none" strike="noStrike" kern="1200" cap="none" spc="0" normalizeH="0" baseline="0">
                  <a:effectLst/>
                  <a:uLnTx/>
                  <a:uFillTx/>
                </a:rPr>
                <a:t> 출시 후 본격적인 시장 형성</a:t>
              </a:r>
              <a:endParaRPr kumimoji="0" lang="en-US" altLang="ko-KR" sz="1200" b="0" i="0" u="none" strike="noStrike" kern="1200" cap="none" spc="0" normalizeH="0" baseline="0">
                <a:effectLst/>
                <a:uLnTx/>
                <a:uFillTx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75082" y="1231408"/>
              <a:ext cx="4039812" cy="450657"/>
            </a:xfrm>
            <a:prstGeom prst="rect">
              <a:avLst/>
            </a:prstGeom>
            <a:noFill/>
          </p:spPr>
          <p:txBody>
            <a:bodyPr wrap="square" lIns="36000" rIns="36000" anchor="ctr">
              <a:noAutofit/>
            </a:bodyPr>
            <a:lstStyle/>
            <a:p>
              <a:pPr marL="0" marR="0" lvl="0" indent="0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2000" b="1" i="0" u="none" strike="noStrike" kern="1200" cap="none" spc="0" normalizeH="0" baseline="0">
                  <a:solidFill>
                    <a:srgbClr val="035b96"/>
                  </a:solidFill>
                  <a:effectLst/>
                  <a:uLnTx/>
                  <a:uFillTx/>
                </a:rPr>
                <a:t>원물 간식시장 폭발적 성장세</a:t>
              </a:r>
              <a:endParaRPr kumimoji="0" lang="en-GB" sz="2000" b="1" i="0" u="none" strike="noStrike" kern="1200" cap="none" spc="0" normalizeH="0" baseline="0">
                <a:solidFill>
                  <a:srgbClr val="035b96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3224530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1" y="307917"/>
            <a:ext cx="4726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/>
              <a:t>시장규모 및 성장전망</a:t>
            </a:r>
            <a:r>
              <a:rPr lang="en-US" altLang="ko-KR" sz="2000"/>
              <a:t>(HMR)</a:t>
            </a:r>
            <a:endParaRPr lang="ko-KR" alt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4011240" y="1662471"/>
            <a:ext cx="72840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altLang="ko-KR" sz="800">
                <a:latin typeface="나눔스퀘어_ac"/>
                <a:ea typeface="나눔스퀘어_ac"/>
                <a:cs typeface="+mn-cs"/>
              </a:rPr>
              <a:t>(</a:t>
            </a:r>
            <a:r>
              <a:rPr lang="ko-KR" altLang="en-US" sz="800">
                <a:latin typeface="나눔스퀘어_ac"/>
                <a:ea typeface="나눔스퀘어_ac"/>
                <a:cs typeface="+mn-cs"/>
              </a:rPr>
              <a:t>단위 </a:t>
            </a:r>
            <a:r>
              <a:rPr lang="en-US" altLang="ko-KR" sz="800">
                <a:latin typeface="나눔스퀘어_ac"/>
                <a:ea typeface="나눔스퀘어_ac"/>
                <a:cs typeface="+mn-cs"/>
              </a:rPr>
              <a:t>: </a:t>
            </a:r>
            <a:r>
              <a:rPr lang="ko-KR" altLang="en-US" sz="800">
                <a:latin typeface="나눔스퀘어_ac"/>
                <a:ea typeface="나눔스퀘어_ac"/>
                <a:cs typeface="+mn-cs"/>
              </a:rPr>
              <a:t>억원</a:t>
            </a:r>
            <a:r>
              <a:rPr lang="en-US" altLang="ko-KR" sz="800">
                <a:latin typeface="나눔스퀘어_ac"/>
                <a:ea typeface="나눔스퀘어_ac"/>
                <a:cs typeface="+mn-cs"/>
              </a:rPr>
              <a:t>)</a:t>
            </a:r>
            <a:endParaRPr lang="en-US" altLang="ko-KR" sz="800">
              <a:latin typeface="나눔스퀘어_ac"/>
              <a:ea typeface="나눔스퀘어_ac"/>
              <a:cs typeface="+mn-cs"/>
            </a:endParaRPr>
          </a:p>
        </p:txBody>
      </p:sp>
      <p:grpSp>
        <p:nvGrpSpPr>
          <p:cNvPr id="3" name="그룹 2"/>
          <p:cNvGrpSpPr>
            <a:grpSpLocks/>
          </p:cNvGrpSpPr>
          <p:nvPr/>
        </p:nvGrpSpPr>
        <p:grpSpPr>
          <a:xfrm rot="0">
            <a:off x="933421" y="1374458"/>
            <a:ext cx="3462161" cy="3919537"/>
            <a:chOff x="1465435" y="1379762"/>
            <a:chExt cx="3462161" cy="3919537"/>
          </a:xfrm>
        </p:grpSpPr>
        <p:graphicFrame>
          <p:nvGraphicFramePr>
            <p:cNvPr id="9" name="차트 8"/>
            <p:cNvGraphicFramePr/>
            <p:nvPr/>
          </p:nvGraphicFramePr>
          <p:xfrm>
            <a:off x="1465435" y="1813584"/>
            <a:ext cx="3288610" cy="2462157"/>
          </p:xfrm>
          <a:graphic>
            <a:graphicData uri="http://schemas.openxmlformats.org/drawingml/2006/chart">
              <c:chart r:id="rId2"/>
            </a:graphicData>
          </a:graphic>
        </p:graphicFrame>
        <p:grpSp>
          <p:nvGrpSpPr>
            <p:cNvPr id="2" name="그룹 1"/>
            <p:cNvGrpSpPr/>
            <p:nvPr/>
          </p:nvGrpSpPr>
          <p:grpSpPr>
            <a:xfrm rot="0">
              <a:off x="1520690" y="1379762"/>
              <a:ext cx="3406905" cy="3919537"/>
              <a:chOff x="1520690" y="1379762"/>
              <a:chExt cx="3406905" cy="391953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541136" y="4786058"/>
                <a:ext cx="3386460" cy="513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  <a:defRPr/>
                </a:pPr>
                <a:r>
                  <a:rPr lang="ko-KR" altLang="en-US" sz="1400" b="1">
                    <a:solidFill>
                      <a:srgbClr val="f14b1f"/>
                    </a:solidFill>
                  </a:rPr>
                  <a:t>간편 가정식 시장은 매년 꾸준한 성장세</a:t>
                </a:r>
                <a:endParaRPr lang="ko-KR" altLang="en-US" sz="1400" b="1">
                  <a:solidFill>
                    <a:srgbClr val="f14b1f"/>
                  </a:solidFill>
                </a:endParaRPr>
              </a:p>
              <a:p>
                <a:pPr algn="ctr">
                  <a:lnSpc>
                    <a:spcPct val="100000"/>
                  </a:lnSpc>
                  <a:buNone/>
                  <a:defRPr/>
                </a:pPr>
                <a:r>
                  <a:rPr lang="en-US" altLang="ko-KR" sz="1400" b="1">
                    <a:solidFill>
                      <a:srgbClr val="f14b1f"/>
                    </a:solidFill>
                  </a:rPr>
                  <a:t>2017</a:t>
                </a:r>
                <a:r>
                  <a:rPr lang="ko-KR" altLang="en-US" sz="1400" b="1">
                    <a:solidFill>
                      <a:srgbClr val="f14b1f"/>
                    </a:solidFill>
                  </a:rPr>
                  <a:t>년 </a:t>
                </a:r>
                <a:r>
                  <a:rPr lang="en-US" altLang="ko-KR" sz="1400" b="1">
                    <a:solidFill>
                      <a:srgbClr val="f14b1f"/>
                    </a:solidFill>
                  </a:rPr>
                  <a:t>3</a:t>
                </a:r>
                <a:r>
                  <a:rPr lang="ko-KR" altLang="en-US" sz="1400" b="1">
                    <a:solidFill>
                      <a:srgbClr val="f14b1f"/>
                    </a:solidFill>
                  </a:rPr>
                  <a:t>조 예상</a:t>
                </a:r>
                <a:endParaRPr lang="en-US" altLang="ko-KR" sz="1100">
                  <a:solidFill>
                    <a:srgbClr val="f14b1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87427" y="4371229"/>
                <a:ext cx="1560252" cy="2154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  <a:defRPr/>
                </a:pPr>
                <a:r>
                  <a:rPr lang="en-US" altLang="ko-KR" sz="800">
                    <a:latin typeface="나눔스퀘어_ac"/>
                    <a:ea typeface="나눔스퀘어_ac"/>
                    <a:cs typeface="+mn-cs"/>
                  </a:rPr>
                  <a:t>※ </a:t>
                </a:r>
                <a:r>
                  <a:rPr lang="ko-KR" altLang="en-US" sz="800">
                    <a:latin typeface="나눔스퀘어_ac"/>
                    <a:ea typeface="나눔스퀘어_ac"/>
                    <a:cs typeface="+mn-cs"/>
                  </a:rPr>
                  <a:t>출처 </a:t>
                </a:r>
                <a:r>
                  <a:rPr lang="en-US" altLang="ko-KR" sz="800">
                    <a:latin typeface="나눔스퀘어_ac"/>
                    <a:ea typeface="나눔스퀘어_ac"/>
                    <a:cs typeface="+mn-cs"/>
                  </a:rPr>
                  <a:t>: </a:t>
                </a:r>
                <a:r>
                  <a:rPr lang="ko-KR" altLang="en-US" sz="800">
                    <a:latin typeface="나눔스퀘어_ac"/>
                    <a:ea typeface="나눔스퀘어_ac"/>
                    <a:cs typeface="+mn-cs"/>
                  </a:rPr>
                  <a:t>한국농식품유통연구원</a:t>
                </a:r>
                <a:endParaRPr lang="en-US" altLang="ko-KR" sz="800">
                  <a:latin typeface="나눔스퀘어_ac"/>
                  <a:ea typeface="나눔스퀘어_ac"/>
                  <a:cs typeface="+mn-cs"/>
                </a:endParaRPr>
              </a:p>
            </p:txBody>
          </p:sp>
          <p:grpSp>
            <p:nvGrpSpPr>
              <p:cNvPr id="13" name="그룹 12"/>
              <p:cNvGrpSpPr/>
              <p:nvPr/>
            </p:nvGrpSpPr>
            <p:grpSpPr>
              <a:xfrm rot="0">
                <a:off x="1520690" y="1379762"/>
                <a:ext cx="2388052" cy="173731"/>
                <a:chOff x="429759" y="2874277"/>
                <a:chExt cx="1324773" cy="96378"/>
              </a:xfrm>
            </p:grpSpPr>
            <p:grpSp>
              <p:nvGrpSpPr>
                <p:cNvPr id="14" name="그룹 13"/>
                <p:cNvGrpSpPr/>
                <p:nvPr/>
              </p:nvGrpSpPr>
              <p:grpSpPr>
                <a:xfrm rot="0">
                  <a:off x="429759" y="2882440"/>
                  <a:ext cx="103187" cy="77253"/>
                  <a:chOff x="970756" y="4146603"/>
                  <a:chExt cx="154480" cy="115653"/>
                </a:xfrm>
              </p:grpSpPr>
              <p:sp>
                <p:nvSpPr>
                  <p:cNvPr id="16" name="이등변 삼각형 15"/>
                  <p:cNvSpPr/>
                  <p:nvPr/>
                </p:nvSpPr>
                <p:spPr>
                  <a:xfrm rot="16200000" flipH="1">
                    <a:off x="1017559" y="4154579"/>
                    <a:ext cx="115653" cy="9970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1afeb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17" name="이등변 삼각형 16"/>
                  <p:cNvSpPr/>
                  <p:nvPr/>
                </p:nvSpPr>
                <p:spPr>
                  <a:xfrm rot="5400000">
                    <a:off x="962780" y="4154579"/>
                    <a:ext cx="115653" cy="9970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12509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583034" y="2874277"/>
                  <a:ext cx="1171499" cy="9637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r>
                    <a:rPr lang="ko-KR" altLang="en-US" sz="1100" b="1" spc="-7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간편 가정식</a:t>
                  </a:r>
                  <a:r>
                    <a:rPr lang="en-US" altLang="ko-KR" sz="1100" b="1" spc="-7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(HMR)</a:t>
                  </a:r>
                  <a:r>
                    <a:rPr lang="ko-KR" altLang="en-US" sz="1100" b="1" spc="-7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 시장 규모</a:t>
                  </a:r>
                  <a:endParaRPr lang="ko-KR" altLang="en-US" sz="1100" b="1" spc="-7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</p:grpSp>
        </p:grpSp>
      </p:grpSp>
      <p:grpSp>
        <p:nvGrpSpPr>
          <p:cNvPr id="4" name="그룹 3"/>
          <p:cNvGrpSpPr/>
          <p:nvPr/>
        </p:nvGrpSpPr>
        <p:grpSpPr>
          <a:xfrm rot="0">
            <a:off x="5212511" y="1381125"/>
            <a:ext cx="5951370" cy="4606206"/>
            <a:chOff x="5270699" y="1368638"/>
            <a:chExt cx="5951370" cy="4606206"/>
          </a:xfrm>
        </p:grpSpPr>
        <p:pic>
          <p:nvPicPr>
            <p:cNvPr id="7" name="Picture 3" descr="C:\Users\ezfarm\Desktop\간편가정식 시장.png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270700" y="1657087"/>
              <a:ext cx="5951370" cy="4317757"/>
            </a:xfrm>
            <a:prstGeom prst="rect">
              <a:avLst/>
            </a:prstGeom>
            <a:noFill/>
          </p:spPr>
        </p:pic>
        <p:grpSp>
          <p:nvGrpSpPr>
            <p:cNvPr id="18" name="그룹 17"/>
            <p:cNvGrpSpPr/>
            <p:nvPr/>
          </p:nvGrpSpPr>
          <p:grpSpPr>
            <a:xfrm rot="0">
              <a:off x="5270699" y="1368638"/>
              <a:ext cx="3023051" cy="171450"/>
              <a:chOff x="429758" y="2879210"/>
              <a:chExt cx="1677040" cy="95112"/>
            </a:xfrm>
          </p:grpSpPr>
          <p:grpSp>
            <p:nvGrpSpPr>
              <p:cNvPr id="19" name="그룹 18"/>
              <p:cNvGrpSpPr/>
              <p:nvPr/>
            </p:nvGrpSpPr>
            <p:grpSpPr>
              <a:xfrm rot="0">
                <a:off x="429758" y="2882440"/>
                <a:ext cx="103187" cy="77252"/>
                <a:chOff x="970756" y="4146603"/>
                <a:chExt cx="154480" cy="115653"/>
              </a:xfrm>
            </p:grpSpPr>
            <p:sp>
              <p:nvSpPr>
                <p:cNvPr id="21" name="이등변 삼각형 20"/>
                <p:cNvSpPr/>
                <p:nvPr/>
              </p:nvSpPr>
              <p:spPr>
                <a:xfrm rot="16200000" flipH="1">
                  <a:off x="1017559" y="4154579"/>
                  <a:ext cx="115653" cy="9970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1afeb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22" name="이등변 삼각형 21"/>
                <p:cNvSpPr/>
                <p:nvPr/>
              </p:nvSpPr>
              <p:spPr>
                <a:xfrm rot="5400000">
                  <a:off x="962780" y="4154579"/>
                  <a:ext cx="115653" cy="9970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12509d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583032" y="2879210"/>
                <a:ext cx="1523765" cy="95112"/>
              </a:xfrm>
              <a:prstGeom prst="rect">
                <a:avLst/>
              </a:prstGeom>
              <a:noFill/>
            </p:spPr>
            <p:txBody>
              <a:bodyPr wrap="square" lIns="36000" tIns="0" rIns="36000" bIns="0" anchor="ctr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ko-KR" altLang="en-US" sz="1100" b="1" spc="-7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가정간편식</a:t>
                </a:r>
                <a:r>
                  <a:rPr lang="en-US" altLang="ko-KR" sz="1100" b="1" spc="-7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(HMR)</a:t>
                </a:r>
                <a:r>
                  <a:rPr lang="ko-KR" altLang="en-US" sz="1100" b="1" spc="-7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시장 확대의 원인</a:t>
                </a:r>
                <a:endParaRPr lang="ko-KR" altLang="en-US" sz="1100" b="1" spc="-7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1080747" y="4035133"/>
            <a:ext cx="5399904" cy="2192224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19" y="708027"/>
            <a:ext cx="3404400" cy="11263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1" y="307917"/>
            <a:ext cx="35698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시장규모 및 성장전망</a:t>
            </a:r>
            <a:r>
              <a:rPr lang="en-US" altLang="ko-KR" sz="2000"/>
              <a:t>(</a:t>
            </a:r>
            <a:r>
              <a:rPr lang="ko-KR" altLang="en-US" sz="2000"/>
              <a:t>밀키트</a:t>
            </a:r>
            <a:r>
              <a:rPr lang="en-US" altLang="ko-KR" sz="2000"/>
              <a:t>)</a:t>
            </a:r>
            <a:endParaRPr lang="ko-KR" altLang="en-US" sz="2000"/>
          </a:p>
        </p:txBody>
      </p:sp>
      <p:sp>
        <p:nvSpPr>
          <p:cNvPr id="7" name="직사각형 6"/>
          <p:cNvSpPr/>
          <p:nvPr/>
        </p:nvSpPr>
        <p:spPr>
          <a:xfrm>
            <a:off x="1082575" y="1657087"/>
            <a:ext cx="5399904" cy="1906409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사각형: 둥근 모서리 45"/>
          <p:cNvSpPr>
            <a:spLocks noChangeAspect="1"/>
          </p:cNvSpPr>
          <p:nvPr/>
        </p:nvSpPr>
        <p:spPr>
          <a:xfrm>
            <a:off x="1187146" y="1999147"/>
            <a:ext cx="1002287" cy="1443626"/>
          </a:xfrm>
          <a:prstGeom prst="roundRect">
            <a:avLst>
              <a:gd name="adj" fmla="val 16667"/>
            </a:avLst>
          </a:prstGeom>
          <a:solidFill>
            <a:srgbClr val="d0e7f8"/>
          </a:solidFill>
          <a:ln w="50800" cap="flat" cmpd="sng" algn="ctr">
            <a:solidFill>
              <a:srgbClr val="61bbff"/>
            </a:solidFill>
            <a:prstDash val="solid"/>
          </a:ln>
          <a:effectLst/>
        </p:spPr>
        <p:txBody>
          <a:bodyPr anchor="ctr"/>
          <a:lstStyle/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 kern="12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정량의</a:t>
            </a:r>
            <a:endParaRPr lang="ko-KR" altLang="en-US" sz="1400" b="1" kern="1200">
              <a:solidFill>
                <a:schemeClr val="bg2">
                  <a:lumMod val="50000"/>
                </a:schemeClr>
              </a:solidFill>
              <a:latin typeface="나눔스퀘어_ac"/>
              <a:ea typeface="나눔스퀘어_ac"/>
              <a:cs typeface="+mn-cs"/>
            </a:endParaRPr>
          </a:p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 kern="12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손질된</a:t>
            </a:r>
            <a:endParaRPr lang="ko-KR" altLang="en-US" sz="1400" b="1" kern="1200">
              <a:solidFill>
                <a:schemeClr val="bg2">
                  <a:lumMod val="50000"/>
                </a:schemeClr>
              </a:solidFill>
              <a:latin typeface="나눔스퀘어_ac"/>
              <a:ea typeface="나눔스퀘어_ac"/>
              <a:cs typeface="+mn-cs"/>
            </a:endParaRPr>
          </a:p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 kern="12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신선한</a:t>
            </a:r>
            <a:endParaRPr lang="ko-KR" altLang="en-US" sz="1400" b="1" kern="1200">
              <a:solidFill>
                <a:schemeClr val="bg2">
                  <a:lumMod val="50000"/>
                </a:schemeClr>
              </a:solidFill>
              <a:latin typeface="나눔스퀘어_ac"/>
              <a:ea typeface="나눔스퀘어_ac"/>
              <a:cs typeface="+mn-cs"/>
            </a:endParaRPr>
          </a:p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 kern="12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식재료</a:t>
            </a:r>
            <a:endParaRPr lang="ko-KR" altLang="en-US" sz="1400" b="1" kern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0" name="사각형: 둥근 모서리 46"/>
          <p:cNvSpPr>
            <a:spLocks noChangeAspect="1"/>
          </p:cNvSpPr>
          <p:nvPr/>
        </p:nvSpPr>
        <p:spPr>
          <a:xfrm>
            <a:off x="1932299" y="1997369"/>
            <a:ext cx="1002287" cy="1443626"/>
          </a:xfrm>
          <a:prstGeom prst="roundRect">
            <a:avLst>
              <a:gd name="adj" fmla="val 16667"/>
            </a:avLst>
          </a:prstGeom>
          <a:solidFill>
            <a:srgbClr val="8dc5ef"/>
          </a:solidFill>
          <a:ln w="50800" cap="flat" cmpd="sng" algn="ctr">
            <a:solidFill>
              <a:srgbClr val="0996ff"/>
            </a:solidFill>
            <a:prstDash val="solid"/>
          </a:ln>
          <a:effectLst/>
        </p:spPr>
        <p:txBody>
          <a:bodyPr anchor="ctr"/>
          <a:lstStyle/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정량</a:t>
            </a:r>
            <a:endParaRPr lang="ko-KR" altLang="en-US" sz="1400" b="1" kern="1200"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소스</a:t>
            </a:r>
            <a:endParaRPr lang="ko-KR" altLang="en-US" sz="1400" b="1"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양념 등</a:t>
            </a:r>
            <a:endParaRPr lang="ko-KR" altLang="en-US" sz="1400" b="1" kern="0">
              <a:ln w="952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1" name="모서리가 둥근 직사각형 28"/>
          <p:cNvSpPr/>
          <p:nvPr/>
        </p:nvSpPr>
        <p:spPr>
          <a:xfrm>
            <a:off x="1642762" y="4816819"/>
            <a:ext cx="1829817" cy="12607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scene3d>
            <a:camera prst="perspectiveRelaxed" fov="3000000">
              <a:rot lat="18600000" lon="19800000" rev="1800000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-209432"/>
              <a:satOff val="-6340"/>
              <a:lumOff val="41610"/>
              <a:alphaOff val="0"/>
            </a:schemeClr>
          </a:fillRef>
          <a:effectRef idx="2">
            <a:schemeClr val="accent4">
              <a:shade val="50000"/>
              <a:hueOff val="-209432"/>
              <a:satOff val="-6340"/>
              <a:lumOff val="41610"/>
              <a:alphaOff val="0"/>
            </a:schemeClr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94620" y="3813346"/>
            <a:ext cx="4000436" cy="47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국내 밀키트 시장 규모</a:t>
            </a:r>
            <a:endParaRPr lang="ko-KR" altLang="en-US" sz="2500" b="1"/>
          </a:p>
        </p:txBody>
      </p:sp>
      <p:sp>
        <p:nvSpPr>
          <p:cNvPr id="13" name="TextBox 12"/>
          <p:cNvSpPr txBox="1"/>
          <p:nvPr/>
        </p:nvSpPr>
        <p:spPr>
          <a:xfrm>
            <a:off x="1438433" y="5154418"/>
            <a:ext cx="2232248" cy="63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2019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년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  <a:p>
            <a:pPr algn="ctr">
              <a:defRPr/>
            </a:pPr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400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억원 추정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8403" y="4133025"/>
            <a:ext cx="2232248" cy="75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>
                <a:solidFill>
                  <a:schemeClr val="bg1"/>
                </a:solidFill>
                <a:latin typeface="배달의민족 도현"/>
                <a:ea typeface="배달의민족 도현"/>
              </a:rPr>
              <a:t>2024</a:t>
            </a:r>
            <a:r>
              <a:rPr lang="ko-KR" altLang="en-US" sz="2200" b="1">
                <a:solidFill>
                  <a:schemeClr val="bg1"/>
                </a:solidFill>
                <a:latin typeface="배달의민족 도현"/>
                <a:ea typeface="배달의민족 도현"/>
              </a:rPr>
              <a:t>년</a:t>
            </a:r>
            <a:endParaRPr lang="ko-KR" altLang="en-US" sz="2200" b="1">
              <a:solidFill>
                <a:schemeClr val="bg1"/>
              </a:solidFill>
              <a:latin typeface="배달의민족 도현"/>
              <a:ea typeface="배달의민족 도현"/>
            </a:endParaRPr>
          </a:p>
          <a:p>
            <a:pPr algn="ctr">
              <a:defRPr/>
            </a:pPr>
            <a:r>
              <a:rPr lang="en-US" altLang="ko-KR" sz="2200" b="1">
                <a:solidFill>
                  <a:schemeClr val="bg1"/>
                </a:solidFill>
                <a:latin typeface="배달의민족 도현"/>
                <a:ea typeface="배달의민족 도현"/>
              </a:rPr>
              <a:t>7000</a:t>
            </a:r>
            <a:r>
              <a:rPr lang="ko-KR" altLang="en-US" sz="2200" b="1">
                <a:solidFill>
                  <a:schemeClr val="bg1"/>
                </a:solidFill>
                <a:latin typeface="배달의민족 도현"/>
                <a:ea typeface="배달의민족 도현"/>
              </a:rPr>
              <a:t>억원 전망</a:t>
            </a:r>
            <a:endParaRPr lang="ko-KR" altLang="en-US" sz="2200" b="1">
              <a:solidFill>
                <a:schemeClr val="bg1"/>
              </a:solidFill>
              <a:latin typeface="배달의민족 도현"/>
              <a:ea typeface="배달의민족 도현"/>
            </a:endParaRPr>
          </a:p>
        </p:txBody>
      </p:sp>
      <p:graphicFrame>
        <p:nvGraphicFramePr>
          <p:cNvPr id="15" name="차트 14"/>
          <p:cNvGraphicFramePr/>
          <p:nvPr/>
        </p:nvGraphicFramePr>
        <p:xfrm>
          <a:off x="6707279" y="1643994"/>
          <a:ext cx="4485762" cy="4584632"/>
        </p:xfrm>
        <a:graphic>
          <a:graphicData uri="http://schemas.openxmlformats.org/drawingml/2006/chart">
            <c:chart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06652" y="1331092"/>
            <a:ext cx="3971572" cy="467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밀키트</a:t>
            </a:r>
            <a:r>
              <a:rPr lang="en-US" altLang="ko-KR" sz="2500" b="1"/>
              <a:t>(Meal-Kit)</a:t>
            </a:r>
            <a:r>
              <a:rPr lang="ko-KR" altLang="en-US" sz="2500" b="1"/>
              <a:t> 선택</a:t>
            </a:r>
            <a:endParaRPr lang="ko-KR" altLang="en-US" sz="2500" b="1"/>
          </a:p>
        </p:txBody>
      </p:sp>
      <p:sp>
        <p:nvSpPr>
          <p:cNvPr id="17" name="사각형: 둥근 모서리 43"/>
          <p:cNvSpPr>
            <a:spLocks noChangeAspect="1"/>
          </p:cNvSpPr>
          <p:nvPr/>
        </p:nvSpPr>
        <p:spPr>
          <a:xfrm>
            <a:off x="4502502" y="1985374"/>
            <a:ext cx="1829818" cy="1443626"/>
          </a:xfrm>
          <a:prstGeom prst="roundRect">
            <a:avLst>
              <a:gd name="adj" fmla="val 16667"/>
            </a:avLst>
          </a:prstGeom>
          <a:solidFill>
            <a:srgbClr val="f14b1f"/>
          </a:solidFill>
          <a:ln w="50800" cap="flat" cmpd="sng" algn="ctr">
            <a:solidFill>
              <a:srgbClr val="d1370d"/>
            </a:solidFill>
            <a:prstDash val="solid"/>
          </a:ln>
          <a:effectLst/>
        </p:spPr>
        <p:txBody>
          <a:bodyPr anchor="ctr"/>
          <a:lstStyle/>
          <a:p>
            <a:pPr lvl="0" algn="ctr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소비자</a:t>
            </a:r>
            <a:endParaRPr lang="ko-KR" altLang="en-US" b="1" kern="1200"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  <a:p>
            <a:pPr lvl="0" algn="ctr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altLang="ko-KR" b="1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10~20</a:t>
            </a:r>
            <a:r>
              <a:rPr lang="ko-KR" altLang="en-US" b="1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분 내</a:t>
            </a:r>
            <a:endParaRPr lang="ko-KR" altLang="en-US" b="1"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  <a:p>
            <a:pPr lvl="0" algn="ctr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간단히 조리 가능</a:t>
            </a:r>
            <a:endParaRPr lang="ko-KR" altLang="en-US" b="1" kern="0">
              <a:ln w="952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8" name="사각형: 둥근 모서리 44"/>
          <p:cNvSpPr>
            <a:spLocks noChangeAspect="1"/>
          </p:cNvSpPr>
          <p:nvPr/>
        </p:nvSpPr>
        <p:spPr>
          <a:xfrm>
            <a:off x="2680721" y="1997406"/>
            <a:ext cx="999018" cy="1443626"/>
          </a:xfrm>
          <a:prstGeom prst="roundRect">
            <a:avLst>
              <a:gd name="adj" fmla="val 16667"/>
            </a:avLst>
          </a:prstGeom>
          <a:solidFill>
            <a:srgbClr val="7bbced"/>
          </a:solidFill>
          <a:ln w="508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조리순서 방법</a:t>
            </a:r>
            <a:r>
              <a:rPr lang="en-US" altLang="ko-KR" sz="1400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, </a:t>
            </a:r>
            <a:endParaRPr lang="en-US" altLang="ko-KR" sz="1400" b="1" kern="1200"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간단한</a:t>
            </a:r>
            <a:endParaRPr lang="ko-KR" altLang="en-US" sz="1400" b="1" kern="1200"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  <a:p>
            <a:pPr lvl="0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400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도구 등</a:t>
            </a:r>
            <a:endParaRPr lang="ko-KR" altLang="en-US" sz="1400" b="1" kern="0">
              <a:ln w="952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9" name="화살표: 오른쪽 47"/>
          <p:cNvSpPr/>
          <p:nvPr/>
        </p:nvSpPr>
        <p:spPr>
          <a:xfrm>
            <a:off x="3838906" y="2402284"/>
            <a:ext cx="555304" cy="7643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 rot="0">
            <a:off x="4449619" y="3520670"/>
            <a:ext cx="1831643" cy="2642539"/>
            <a:chOff x="3025286" y="3372758"/>
            <a:chExt cx="1831643" cy="2642539"/>
          </a:xfrm>
          <a:solidFill>
            <a:srgbClr val="f14b1f"/>
          </a:solidFill>
        </p:grpSpPr>
        <p:grpSp>
          <p:nvGrpSpPr>
            <p:cNvPr id="21" name="그룹 20"/>
            <p:cNvGrpSpPr/>
            <p:nvPr/>
          </p:nvGrpSpPr>
          <p:grpSpPr>
            <a:xfrm rot="0">
              <a:off x="3025286" y="4322506"/>
              <a:ext cx="1831643" cy="1692791"/>
              <a:chOff x="3062198" y="4149080"/>
              <a:chExt cx="1831643" cy="1692791"/>
            </a:xfrm>
            <a:grpFill/>
          </p:grpSpPr>
          <p:sp>
            <p:nvSpPr>
              <p:cNvPr id="27" name="모서리가 둥근 직사각형 24"/>
              <p:cNvSpPr/>
              <p:nvPr/>
            </p:nvSpPr>
            <p:spPr>
              <a:xfrm>
                <a:off x="3064024" y="4581128"/>
                <a:ext cx="1829817" cy="1260743"/>
              </a:xfrm>
              <a:prstGeom prst="roundRect">
                <a:avLst>
                  <a:gd name="adj" fmla="val 16667"/>
                </a:avLst>
              </a:prstGeom>
              <a:grpFill/>
              <a:scene3d>
                <a:camera prst="perspectiveRelaxed" fov="3000000">
                  <a:rot lat="18600000" lon="19800000" rev="1800000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8" name="모서리가 둥근 직사각형 32"/>
              <p:cNvSpPr/>
              <p:nvPr/>
            </p:nvSpPr>
            <p:spPr>
              <a:xfrm>
                <a:off x="3062198" y="4346613"/>
                <a:ext cx="1829817" cy="1260743"/>
              </a:xfrm>
              <a:prstGeom prst="roundRect">
                <a:avLst>
                  <a:gd name="adj" fmla="val 16667"/>
                </a:avLst>
              </a:prstGeom>
              <a:grpFill/>
              <a:scene3d>
                <a:camera prst="perspectiveRelaxed" fov="3000000">
                  <a:rot lat="18600000" lon="19800000" rev="1800000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9" name="모서리가 둥근 직사각형 33"/>
              <p:cNvSpPr/>
              <p:nvPr/>
            </p:nvSpPr>
            <p:spPr>
              <a:xfrm>
                <a:off x="3064024" y="4149080"/>
                <a:ext cx="1829817" cy="1260743"/>
              </a:xfrm>
              <a:prstGeom prst="roundRect">
                <a:avLst>
                  <a:gd name="adj" fmla="val 16667"/>
                </a:avLst>
              </a:prstGeom>
              <a:grpFill/>
              <a:scene3d>
                <a:camera prst="perspectiveRelaxed" fov="3000000">
                  <a:rot lat="18600000" lon="19800000" rev="1800000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 rot="0">
              <a:off x="3027112" y="3613117"/>
              <a:ext cx="1829817" cy="1692791"/>
              <a:chOff x="2987824" y="3392393"/>
              <a:chExt cx="1829817" cy="1692791"/>
            </a:xfrm>
            <a:grpFill/>
          </p:grpSpPr>
          <p:sp>
            <p:nvSpPr>
              <p:cNvPr id="24" name="모서리가 둥근 직사각형 34"/>
              <p:cNvSpPr/>
              <p:nvPr/>
            </p:nvSpPr>
            <p:spPr>
              <a:xfrm>
                <a:off x="2987824" y="3824441"/>
                <a:ext cx="1829817" cy="1260743"/>
              </a:xfrm>
              <a:prstGeom prst="roundRect">
                <a:avLst>
                  <a:gd name="adj" fmla="val 16667"/>
                </a:avLst>
              </a:prstGeom>
              <a:grpFill/>
              <a:scene3d>
                <a:camera prst="perspectiveRelaxed" fov="3000000">
                  <a:rot lat="18600000" lon="19800000" rev="1800000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5" name="모서리가 둥근 직사각형 35"/>
              <p:cNvSpPr/>
              <p:nvPr/>
            </p:nvSpPr>
            <p:spPr>
              <a:xfrm>
                <a:off x="2987824" y="3608417"/>
                <a:ext cx="1829817" cy="1260743"/>
              </a:xfrm>
              <a:prstGeom prst="roundRect">
                <a:avLst>
                  <a:gd name="adj" fmla="val 16667"/>
                </a:avLst>
              </a:prstGeom>
              <a:grpFill/>
              <a:scene3d>
                <a:camera prst="perspectiveRelaxed" fov="3000000">
                  <a:rot lat="18600000" lon="19800000" rev="1800000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6" name="모서리가 둥근 직사각형 36"/>
              <p:cNvSpPr/>
              <p:nvPr/>
            </p:nvSpPr>
            <p:spPr>
              <a:xfrm>
                <a:off x="2987824" y="3392393"/>
                <a:ext cx="1829817" cy="1260743"/>
              </a:xfrm>
              <a:prstGeom prst="roundRect">
                <a:avLst>
                  <a:gd name="adj" fmla="val 16667"/>
                </a:avLst>
              </a:prstGeom>
              <a:grpFill/>
              <a:scene3d>
                <a:camera prst="perspectiveRelaxed" fov="3000000">
                  <a:rot lat="18600000" lon="19800000" rev="1800000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23" name="모서리가 둥근 직사각형 42"/>
            <p:cNvSpPr/>
            <p:nvPr/>
          </p:nvSpPr>
          <p:spPr>
            <a:xfrm>
              <a:off x="3027112" y="3372758"/>
              <a:ext cx="1829817" cy="1260743"/>
            </a:xfrm>
            <a:prstGeom prst="roundRect">
              <a:avLst>
                <a:gd name="adj" fmla="val 16667"/>
              </a:avLst>
            </a:prstGeom>
            <a:grpFill/>
            <a:scene3d>
              <a:camera prst="perspectiveRelaxed" fov="3000000">
                <a:rot lat="18600000" lon="19800000" rev="1800000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>
                <a:defRPr/>
              </a:pPr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 rot="0">
            <a:off x="1082575" y="1643995"/>
            <a:ext cx="5399904" cy="4433567"/>
            <a:chOff x="1082575" y="1643995"/>
            <a:chExt cx="5399904" cy="4433567"/>
          </a:xfrm>
        </p:grpSpPr>
        <p:sp>
          <p:nvSpPr>
            <p:cNvPr id="31" name="직사각형 30"/>
            <p:cNvSpPr/>
            <p:nvPr/>
          </p:nvSpPr>
          <p:spPr>
            <a:xfrm>
              <a:off x="1082575" y="1643995"/>
              <a:ext cx="5399904" cy="1919502"/>
            </a:xfrm>
            <a:prstGeom prst="rect">
              <a:avLst/>
            </a:prstGeom>
            <a:solidFill>
              <a:schemeClr val="bg1">
                <a:lumMod val="8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2" name="사각형: 둥근 모서리 45"/>
            <p:cNvSpPr>
              <a:spLocks noChangeAspect="1"/>
            </p:cNvSpPr>
            <p:nvPr/>
          </p:nvSpPr>
          <p:spPr>
            <a:xfrm>
              <a:off x="1187146" y="1999147"/>
              <a:ext cx="1002287" cy="1443626"/>
            </a:xfrm>
            <a:prstGeom prst="roundRect">
              <a:avLst>
                <a:gd name="adj" fmla="val 16667"/>
              </a:avLst>
            </a:prstGeom>
            <a:solidFill>
              <a:srgbClr val="d0e7f8"/>
            </a:solidFill>
            <a:ln w="50800" cap="flat" cmpd="sng" algn="ctr">
              <a:solidFill>
                <a:srgbClr val="61bbff"/>
              </a:solidFill>
              <a:prstDash val="solid"/>
            </a:ln>
            <a:effectLst/>
          </p:spPr>
          <p:txBody>
            <a:bodyPr anchor="ctr"/>
            <a:lstStyle/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 kern="1200">
                  <a:solidFill>
                    <a:schemeClr val="bg2">
                      <a:lumMod val="50000"/>
                    </a:schemeClr>
                  </a:solidFill>
                  <a:latin typeface="나눔스퀘어_ac"/>
                  <a:ea typeface="나눔스퀘어_ac"/>
                  <a:cs typeface="+mn-cs"/>
                </a:rPr>
                <a:t>정량의</a:t>
              </a:r>
              <a:endParaRPr lang="ko-KR" altLang="en-US" sz="1400" b="1" kern="12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endParaRPr>
            </a:p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 kern="1200">
                  <a:solidFill>
                    <a:schemeClr val="bg2">
                      <a:lumMod val="50000"/>
                    </a:schemeClr>
                  </a:solidFill>
                  <a:latin typeface="나눔스퀘어_ac"/>
                  <a:ea typeface="나눔스퀘어_ac"/>
                  <a:cs typeface="+mn-cs"/>
                </a:rPr>
                <a:t>손질된</a:t>
              </a:r>
              <a:endParaRPr lang="ko-KR" altLang="en-US" sz="1400" b="1" kern="12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endParaRPr>
            </a:p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 kern="1200">
                  <a:solidFill>
                    <a:schemeClr val="bg2">
                      <a:lumMod val="50000"/>
                    </a:schemeClr>
                  </a:solidFill>
                  <a:latin typeface="나눔스퀘어_ac"/>
                  <a:ea typeface="나눔스퀘어_ac"/>
                  <a:cs typeface="+mn-cs"/>
                </a:rPr>
                <a:t>신선한</a:t>
              </a:r>
              <a:endParaRPr lang="ko-KR" altLang="en-US" sz="1400" b="1" kern="12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endParaRPr>
            </a:p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 kern="1200">
                  <a:solidFill>
                    <a:schemeClr val="bg2">
                      <a:lumMod val="50000"/>
                    </a:schemeClr>
                  </a:solidFill>
                  <a:latin typeface="나눔스퀘어_ac"/>
                  <a:ea typeface="나눔스퀘어_ac"/>
                  <a:cs typeface="+mn-cs"/>
                </a:rPr>
                <a:t>식재료</a:t>
              </a:r>
              <a:endParaRPr lang="ko-KR" altLang="en-US" sz="1400" b="1" ker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33" name="사각형: 둥근 모서리 46"/>
            <p:cNvSpPr>
              <a:spLocks noChangeAspect="1"/>
            </p:cNvSpPr>
            <p:nvPr/>
          </p:nvSpPr>
          <p:spPr>
            <a:xfrm>
              <a:off x="1932299" y="1997369"/>
              <a:ext cx="1002287" cy="1443626"/>
            </a:xfrm>
            <a:prstGeom prst="roundRect">
              <a:avLst>
                <a:gd name="adj" fmla="val 16667"/>
              </a:avLst>
            </a:prstGeom>
            <a:solidFill>
              <a:srgbClr val="8dc5ef"/>
            </a:solidFill>
            <a:ln w="50800" cap="flat" cmpd="sng" algn="ctr">
              <a:solidFill>
                <a:srgbClr val="0996ff"/>
              </a:solidFill>
              <a:prstDash val="solid"/>
            </a:ln>
            <a:effectLst/>
          </p:spPr>
          <p:txBody>
            <a:bodyPr anchor="ctr"/>
            <a:lstStyle/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 kern="120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정량</a:t>
              </a:r>
              <a:endParaRPr lang="ko-KR" altLang="en-US" sz="1400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소스</a:t>
              </a:r>
              <a:endParaRPr lang="ko-KR" altLang="en-US" sz="1400" b="1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 kern="120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양념 등</a:t>
              </a:r>
              <a:endParaRPr lang="ko-KR" altLang="en-US" sz="1400" b="1" kern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34" name="모서리가 둥근 직사각형 28"/>
            <p:cNvSpPr/>
            <p:nvPr/>
          </p:nvSpPr>
          <p:spPr>
            <a:xfrm>
              <a:off x="1642762" y="4816819"/>
              <a:ext cx="1829817" cy="126074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scene3d>
              <a:camera prst="perspectiveRelaxed" fov="3000000">
                <a:rot lat="18600000" lon="19800000" rev="1800000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09432"/>
                <a:satOff val="-6340"/>
                <a:lumOff val="41610"/>
                <a:alphaOff val="0"/>
              </a:schemeClr>
            </a:fillRef>
            <a:effectRef idx="2">
              <a:schemeClr val="accent4">
                <a:shade val="50000"/>
                <a:hueOff val="-209432"/>
                <a:satOff val="-6340"/>
                <a:lumOff val="4161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8433" y="5154418"/>
              <a:ext cx="2232248" cy="634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2019</a:t>
              </a:r>
              <a:r>
                <a: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년</a:t>
              </a:r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  <a:p>
              <a:pPr algn="ctr">
                <a:defRPr/>
              </a:pP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400</a:t>
              </a:r>
              <a:r>
                <a: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억원 추정</a:t>
              </a:r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48403" y="4133025"/>
              <a:ext cx="2232248" cy="751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200" b="1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2024</a:t>
              </a:r>
              <a:r>
                <a:rPr lang="ko-KR" altLang="en-US" sz="2200" b="1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년</a:t>
              </a:r>
              <a:endParaRPr lang="ko-KR" altLang="en-US" sz="2200" b="1">
                <a:solidFill>
                  <a:schemeClr val="bg1"/>
                </a:solidFill>
                <a:latin typeface="배달의민족 도현"/>
                <a:ea typeface="배달의민족 도현"/>
              </a:endParaRPr>
            </a:p>
            <a:p>
              <a:pPr algn="ctr">
                <a:defRPr/>
              </a:pPr>
              <a:r>
                <a:rPr lang="en-US" altLang="ko-KR" sz="2200" b="1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7000</a:t>
              </a:r>
              <a:r>
                <a:rPr lang="ko-KR" altLang="en-US" sz="2200" b="1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억원 전망</a:t>
              </a:r>
              <a:endParaRPr lang="ko-KR" altLang="en-US" sz="2200" b="1">
                <a:solidFill>
                  <a:schemeClr val="bg1"/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40" name="사각형: 둥근 모서리 43"/>
            <p:cNvSpPr>
              <a:spLocks noChangeAspect="1"/>
            </p:cNvSpPr>
            <p:nvPr/>
          </p:nvSpPr>
          <p:spPr>
            <a:xfrm>
              <a:off x="4502502" y="1985374"/>
              <a:ext cx="1829818" cy="1443626"/>
            </a:xfrm>
            <a:prstGeom prst="roundRect">
              <a:avLst>
                <a:gd name="adj" fmla="val 16667"/>
              </a:avLst>
            </a:prstGeom>
            <a:solidFill>
              <a:srgbClr val="f14b1f"/>
            </a:solidFill>
            <a:ln w="50800" cap="flat" cmpd="sng" algn="ctr">
              <a:solidFill>
                <a:srgbClr val="d1370d"/>
              </a:solidFill>
              <a:prstDash val="solid"/>
            </a:ln>
            <a:effectLst/>
          </p:spPr>
          <p:txBody>
            <a:bodyPr anchor="ctr"/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b="1" kern="120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소비자</a:t>
              </a:r>
              <a:endParaRPr lang="ko-KR" altLang="en-US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altLang="ko-KR" b="1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10~20</a:t>
              </a:r>
              <a:r>
                <a:rPr lang="ko-KR" altLang="en-US" b="1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분 내</a:t>
              </a:r>
              <a:endParaRPr lang="ko-KR" altLang="en-US" b="1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b="1" kern="120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간단히 조리 가능</a:t>
              </a:r>
              <a:endParaRPr lang="ko-KR" altLang="en-US" b="1" kern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41" name="사각형: 둥근 모서리 44"/>
            <p:cNvSpPr>
              <a:spLocks noChangeAspect="1"/>
            </p:cNvSpPr>
            <p:nvPr/>
          </p:nvSpPr>
          <p:spPr>
            <a:xfrm>
              <a:off x="2680721" y="1997406"/>
              <a:ext cx="999018" cy="1443626"/>
            </a:xfrm>
            <a:prstGeom prst="roundRect">
              <a:avLst>
                <a:gd name="adj" fmla="val 16667"/>
              </a:avLst>
            </a:prstGeom>
            <a:solidFill>
              <a:srgbClr val="7bbced"/>
            </a:solidFill>
            <a:ln w="508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 kern="120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조리순서 방법</a:t>
              </a:r>
              <a:r>
                <a:rPr lang="en-US" altLang="ko-KR" sz="1400" b="1" kern="120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, </a:t>
              </a:r>
              <a:endParaRPr lang="en-US" altLang="ko-KR" sz="1400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 kern="120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간단한</a:t>
              </a:r>
              <a:endParaRPr lang="ko-KR" altLang="en-US" sz="1400" b="1" kern="1200"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  <a:p>
              <a:pPr lvl="0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1400" b="1" kern="1200">
                  <a:solidFill>
                    <a:schemeClr val="bg1"/>
                  </a:solidFill>
                  <a:latin typeface="나눔스퀘어_ac"/>
                  <a:ea typeface="나눔스퀘어_ac"/>
                  <a:cs typeface="+mn-cs"/>
                </a:rPr>
                <a:t>도구 등</a:t>
              </a:r>
              <a:endParaRPr lang="ko-KR" altLang="en-US" sz="1400" b="1" kern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42" name="화살표: 오른쪽 47"/>
            <p:cNvSpPr/>
            <p:nvPr/>
          </p:nvSpPr>
          <p:spPr>
            <a:xfrm>
              <a:off x="3838906" y="2402284"/>
              <a:ext cx="555304" cy="7643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4" name=""/>
          <p:cNvSpPr/>
          <p:nvPr/>
        </p:nvSpPr>
        <p:spPr>
          <a:xfrm>
            <a:off x="1097780" y="1759527"/>
            <a:ext cx="625378" cy="22128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52"/>
          <p:cNvSpPr>
            <a:spLocks noChangeAspect="1"/>
          </p:cNvSpPr>
          <p:nvPr/>
        </p:nvSpPr>
        <p:spPr>
          <a:xfrm>
            <a:off x="2835653" y="1488110"/>
            <a:ext cx="3107735" cy="2144050"/>
          </a:xfrm>
          <a:prstGeom prst="roundRect">
            <a:avLst>
              <a:gd name="adj" fmla="val 16667"/>
            </a:avLst>
          </a:prstGeom>
          <a:solidFill>
            <a:srgbClr val="d0e7f8"/>
          </a:solidFill>
          <a:ln w="508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41" name="사각형: 둥근 모서리 55"/>
          <p:cNvSpPr>
            <a:spLocks noChangeAspect="1"/>
          </p:cNvSpPr>
          <p:nvPr/>
        </p:nvSpPr>
        <p:spPr>
          <a:xfrm>
            <a:off x="6177582" y="1473123"/>
            <a:ext cx="3107735" cy="2144050"/>
          </a:xfrm>
          <a:prstGeom prst="roundRect">
            <a:avLst>
              <a:gd name="adj" fmla="val 16667"/>
            </a:avLst>
          </a:prstGeom>
          <a:solidFill>
            <a:srgbClr val="d0e7f8"/>
          </a:solidFill>
          <a:ln w="508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1" y="708027"/>
            <a:ext cx="1040567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2076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목표시장</a:t>
            </a:r>
            <a:endParaRPr lang="ko-KR" altLang="en-US" sz="2000"/>
          </a:p>
        </p:txBody>
      </p:sp>
      <p:sp>
        <p:nvSpPr>
          <p:cNvPr id="7" name="사각형: 둥근 모서리 54"/>
          <p:cNvSpPr>
            <a:spLocks noChangeAspect="1"/>
          </p:cNvSpPr>
          <p:nvPr/>
        </p:nvSpPr>
        <p:spPr>
          <a:xfrm>
            <a:off x="2836640" y="3975442"/>
            <a:ext cx="3107735" cy="2144050"/>
          </a:xfrm>
          <a:prstGeom prst="roundRect">
            <a:avLst>
              <a:gd name="adj" fmla="val 16667"/>
            </a:avLst>
          </a:prstGeom>
          <a:solidFill>
            <a:srgbClr val="f8b4a2"/>
          </a:solidFill>
          <a:ln w="50800" cap="flat" cmpd="sng" algn="ctr">
            <a:solidFill>
              <a:srgbClr val="ee491d"/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9" name="사각형: 둥근 모서리 56"/>
          <p:cNvSpPr>
            <a:spLocks noChangeAspect="1"/>
          </p:cNvSpPr>
          <p:nvPr/>
        </p:nvSpPr>
        <p:spPr>
          <a:xfrm>
            <a:off x="6177582" y="3979088"/>
            <a:ext cx="3107735" cy="2144050"/>
          </a:xfrm>
          <a:prstGeom prst="roundRect">
            <a:avLst>
              <a:gd name="adj" fmla="val 16667"/>
            </a:avLst>
          </a:prstGeom>
          <a:solidFill>
            <a:srgbClr val="f8b4a2"/>
          </a:solidFill>
          <a:ln w="50800" cap="flat" cmpd="sng" algn="ctr">
            <a:solidFill>
              <a:srgbClr val="ee491d"/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45692" y="1700559"/>
            <a:ext cx="640508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en-US" altLang="ko-KR" sz="2600" b="1" kern="0" spc="-50">
                <a:solidFill>
                  <a:srgbClr val="0070c0"/>
                </a:solidFill>
                <a:latin typeface="나눔스퀘어_ac"/>
                <a:ea typeface="나눔스퀘어_ac"/>
                <a:cs typeface="+mn-cs"/>
              </a:rPr>
              <a:t>B2C</a:t>
            </a:r>
            <a:endParaRPr kumimoji="0" lang="ko-KR" altLang="en-US" sz="2600" b="1" kern="0" spc="-50">
              <a:solidFill>
                <a:srgbClr val="0070c0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0258" y="5514024"/>
            <a:ext cx="900417" cy="5438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fontAlgn="ctr">
              <a:defRPr kumimoji="0" sz="3600" b="1" kern="0" spc="-50">
                <a:solidFill>
                  <a:schemeClr val="accent2">
                    <a:lumMod val="75000"/>
                  </a:schemeClr>
                </a:solidFill>
                <a:latin typeface="나눔스퀘어_ac"/>
                <a:ea typeface="나눔스퀘어_ac"/>
              </a:defRPr>
            </a:lvl1pPr>
          </a:lstStyle>
          <a:p>
            <a:pPr lvl="0">
              <a:defRPr/>
            </a:pPr>
            <a:r>
              <a:rPr lang="en-US" altLang="ko-KR"/>
              <a:t>B2B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021089" y="5539210"/>
            <a:ext cx="138898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en-US" altLang="ko-KR" sz="3600" b="1" kern="0" spc="-50">
                <a:solidFill>
                  <a:schemeClr val="accent2">
                    <a:lumMod val="75000"/>
                  </a:schemeClr>
                </a:solidFill>
                <a:latin typeface="나눔스퀘어_ac"/>
                <a:ea typeface="나눔스퀘어_ac"/>
                <a:cs typeface="+mn-cs"/>
              </a:rPr>
              <a:t>Online</a:t>
            </a:r>
            <a:endParaRPr kumimoji="0" lang="ko-KR" altLang="en-US" sz="3600" b="1" kern="0" spc="-50">
              <a:solidFill>
                <a:schemeClr val="accent2">
                  <a:lumMod val="75000"/>
                </a:schemeClr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331" y="1636777"/>
            <a:ext cx="2113594" cy="5444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fontAlgn="ctr">
              <a:defRPr kumimoji="0" sz="3600" b="1" kern="0" spc="-50">
                <a:solidFill>
                  <a:srgbClr val="0070c0"/>
                </a:solidFill>
                <a:latin typeface="나눔스퀘어_ac"/>
                <a:ea typeface="나눔스퀘어_ac"/>
              </a:defRPr>
            </a:lvl1pPr>
          </a:lstStyle>
          <a:p>
            <a:pPr lvl="0">
              <a:defRPr/>
            </a:pPr>
            <a:r>
              <a:rPr lang="en-US" altLang="ko-KR"/>
              <a:t>Franchise</a:t>
            </a:r>
            <a:endParaRPr lang="ko-KR" altLang="en-US"/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181726" y="3172999"/>
            <a:ext cx="786969" cy="271504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2544" y="2892010"/>
            <a:ext cx="552333" cy="535764"/>
          </a:xfrm>
          <a:prstGeom prst="rect">
            <a:avLst/>
          </a:prstGeom>
          <a:noFill/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61778" y="2329070"/>
            <a:ext cx="1396195" cy="323443"/>
          </a:xfrm>
          <a:prstGeom prst="rect">
            <a:avLst/>
          </a:prstGeom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075816" y="4552786"/>
            <a:ext cx="700467" cy="697292"/>
          </a:xfrm>
          <a:prstGeom prst="rect">
            <a:avLst/>
          </a:prstGeom>
          <a:noFill/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245692" y="4090622"/>
            <a:ext cx="966003" cy="595058"/>
          </a:xfrm>
          <a:prstGeom prst="rect">
            <a:avLst/>
          </a:prstGeom>
          <a:noFill/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161997" y="4840030"/>
            <a:ext cx="794017" cy="414874"/>
          </a:xfrm>
          <a:prstGeom prst="rect">
            <a:avLst/>
          </a:prstGeom>
          <a:noFill/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541508" y="5608680"/>
            <a:ext cx="917295" cy="377238"/>
          </a:xfrm>
          <a:prstGeom prst="rect">
            <a:avLst/>
          </a:prstGeom>
          <a:noFill/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4612154" y="4862335"/>
            <a:ext cx="1017457" cy="667185"/>
          </a:xfrm>
          <a:prstGeom prst="rect">
            <a:avLst/>
          </a:prstGeom>
          <a:noFill/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62244" y="4137079"/>
            <a:ext cx="896030" cy="896030"/>
          </a:xfrm>
          <a:prstGeom prst="rect">
            <a:avLst/>
          </a:prstGeom>
          <a:noFill/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8041" y="4589333"/>
            <a:ext cx="1109628" cy="110962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748135" y="5514024"/>
            <a:ext cx="87186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b="1" kern="0" spc="-5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학교급식</a:t>
            </a:r>
            <a:endParaRPr kumimoji="0" lang="ko-KR" altLang="en-US" b="1" kern="0" spc="-50"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5538" y="4996567"/>
            <a:ext cx="87556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b="1" kern="0" spc="-50">
                <a:solidFill>
                  <a:schemeClr val="bg1"/>
                </a:solidFill>
                <a:latin typeface="나눔스퀘어_ac"/>
                <a:ea typeface="나눔스퀘어_ac"/>
                <a:cs typeface="+mn-cs"/>
              </a:rPr>
              <a:t>구내식당</a:t>
            </a:r>
            <a:endParaRPr kumimoji="0" lang="ko-KR" altLang="en-US" b="1" kern="0" spc="-50">
              <a:solidFill>
                <a:schemeClr val="bg1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580838" y="1763330"/>
            <a:ext cx="2158065" cy="1439279"/>
          </a:xfrm>
          <a:prstGeom prst="rect">
            <a:avLst/>
          </a:prstGeom>
        </p:spPr>
        <p:txBody>
          <a:bodyPr wrap="square" lIns="36000" rIns="36000">
            <a:noAutofit/>
          </a:bodyPr>
          <a:lstStyle/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HMR 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가정간편식 지속적 개발</a:t>
            </a:r>
            <a:r>
              <a:rPr kumimoji="0" lang="ko-KR" altLang="en-US" sz="1400" b="1" i="0" u="none" strike="noStrike" kern="1200" cap="none" spc="0" normalizeH="0" baseline="0">
                <a:effectLst/>
                <a:uLnTx/>
                <a:uFillTx/>
              </a:rPr>
              <a:t> </a:t>
            </a:r>
            <a:endParaRPr kumimoji="0" lang="ko-KR" altLang="en-US" sz="1400" b="1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마트</a:t>
            </a: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, 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편의점 등 소매 매출 확대</a:t>
            </a:r>
            <a:endParaRPr kumimoji="0" lang="ko-KR" altLang="en-US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Meal-kit 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개발 신규 시장확대</a:t>
            </a: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</p:txBody>
      </p:sp>
      <p:sp>
        <p:nvSpPr>
          <p:cNvPr id="27" name="Rectangle 12"/>
          <p:cNvSpPr/>
          <p:nvPr/>
        </p:nvSpPr>
        <p:spPr>
          <a:xfrm>
            <a:off x="580838" y="4247189"/>
            <a:ext cx="2138823" cy="1755089"/>
          </a:xfrm>
          <a:prstGeom prst="rect">
            <a:avLst/>
          </a:prstGeom>
        </p:spPr>
        <p:txBody>
          <a:bodyPr wrap="square" lIns="36000" rIns="36000">
            <a:noAutofit/>
          </a:bodyPr>
          <a:lstStyle/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11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번가</a:t>
            </a: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, G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마켓 등 오픈마켓 진출</a:t>
            </a:r>
            <a:endParaRPr kumimoji="0" lang="ko-KR" altLang="en-US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네이버</a:t>
            </a:r>
            <a:r>
              <a:rPr lang="en-US" altLang="ko-KR" sz="1200"/>
              <a:t> </a:t>
            </a:r>
            <a:r>
              <a:rPr lang="ko-KR" altLang="en-US" sz="1200"/>
              <a:t>스마트 스토아 개설 등 자체몰 매출 확대</a:t>
            </a:r>
            <a:endParaRPr lang="ko-KR" altLang="en-US" sz="1200"/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인스타</a:t>
            </a: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, 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유튜브 등 자체 브랜드 인지도 상승 및 고객 소통 노력</a:t>
            </a: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9467819" y="1722006"/>
            <a:ext cx="2138823" cy="1595535"/>
          </a:xfrm>
          <a:prstGeom prst="rect">
            <a:avLst/>
          </a:prstGeom>
        </p:spPr>
        <p:txBody>
          <a:bodyPr wrap="square" lIns="36000" rIns="36000">
            <a:noAutofit/>
          </a:bodyPr>
          <a:lstStyle/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원물간식 위주 프렌차이즈 안주 시장 매출 확대</a:t>
            </a:r>
            <a:r>
              <a:rPr kumimoji="0" lang="ko-KR" altLang="en-US" sz="1400" b="1" i="0" u="none" strike="noStrike" kern="1200" cap="none" spc="0" normalizeH="0" baseline="0">
                <a:effectLst/>
                <a:uLnTx/>
                <a:uFillTx/>
              </a:rPr>
              <a:t> </a:t>
            </a:r>
            <a:endParaRPr kumimoji="0" lang="ko-KR" altLang="en-US" sz="1400" b="1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연구소 인력 활용한 신규메뉴 개발 및 적극적 홍보</a:t>
            </a:r>
            <a:endParaRPr kumimoji="0" lang="ko-KR" altLang="en-US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신규 식재료 개발 매출 극대화</a:t>
            </a: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</p:txBody>
      </p:sp>
      <p:sp>
        <p:nvSpPr>
          <p:cNvPr id="29" name="Rectangle 12"/>
          <p:cNvSpPr/>
          <p:nvPr/>
        </p:nvSpPr>
        <p:spPr>
          <a:xfrm>
            <a:off x="9467819" y="4147407"/>
            <a:ext cx="2138823" cy="1755089"/>
          </a:xfrm>
          <a:prstGeom prst="rect">
            <a:avLst/>
          </a:prstGeom>
        </p:spPr>
        <p:txBody>
          <a:bodyPr wrap="square" lIns="36000" rIns="36000">
            <a:noAutofit/>
          </a:bodyPr>
          <a:lstStyle/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lang="en-US" altLang="ko-KR" sz="1200"/>
              <a:t>HACCP </a:t>
            </a:r>
            <a:r>
              <a:rPr lang="ko-KR" altLang="en-US" sz="1200"/>
              <a:t>지속적 관리 및 지자체 신규 인정 등을 활용한 급식 진출 준비</a:t>
            </a:r>
            <a:endParaRPr lang="ko-KR" altLang="en-US" sz="1200"/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lang="ko-KR" altLang="en-US" sz="1200"/>
              <a:t>신선한 원료 확보를 통한 품질 유지</a:t>
            </a:r>
            <a:endParaRPr lang="ko-KR" altLang="en-US" sz="1200"/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벌크용 상품 개발로 생산단가 감소로 경쟁력 확보</a:t>
            </a: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</p:txBody>
      </p:sp>
      <p:sp>
        <p:nvSpPr>
          <p:cNvPr id="30" name="자유형: 도형 86"/>
          <p:cNvSpPr/>
          <p:nvPr/>
        </p:nvSpPr>
        <p:spPr>
          <a:xfrm>
            <a:off x="5158854" y="3783618"/>
            <a:ext cx="1854954" cy="941001"/>
          </a:xfrm>
          <a:custGeom>
            <a:avLst/>
            <a:gdLst>
              <a:gd name="connsiteX0" fmla="*/ 683 w 1854954"/>
              <a:gd name="connsiteY0" fmla="*/ 0 h 941001"/>
              <a:gd name="connsiteX1" fmla="*/ 1854271 w 1854954"/>
              <a:gd name="connsiteY1" fmla="*/ 0 h 941001"/>
              <a:gd name="connsiteX2" fmla="*/ 1854954 w 1854954"/>
              <a:gd name="connsiteY2" fmla="*/ 13524 h 941001"/>
              <a:gd name="connsiteX3" fmla="*/ 927477 w 1854954"/>
              <a:gd name="connsiteY3" fmla="*/ 941001 h 941001"/>
              <a:gd name="connsiteX4" fmla="*/ 0 w 1854954"/>
              <a:gd name="connsiteY4" fmla="*/ 13524 h 941001"/>
              <a:gd name="connsiteX5" fmla="*/ 683 w 1854954"/>
              <a:gd name="connsiteY5" fmla="*/ 0 h 941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954" h="941001">
                <a:moveTo>
                  <a:pt x="683" y="0"/>
                </a:moveTo>
                <a:lnTo>
                  <a:pt x="1854271" y="0"/>
                </a:lnTo>
                <a:lnTo>
                  <a:pt x="1854954" y="13524"/>
                </a:lnTo>
                <a:cubicBezTo>
                  <a:pt x="1854954" y="525755"/>
                  <a:pt x="1439708" y="941001"/>
                  <a:pt x="927477" y="941001"/>
                </a:cubicBezTo>
                <a:cubicBezTo>
                  <a:pt x="415246" y="941001"/>
                  <a:pt x="0" y="525755"/>
                  <a:pt x="0" y="13524"/>
                </a:cubicBezTo>
                <a:lnTo>
                  <a:pt x="683" y="0"/>
                </a:lnTo>
                <a:close/>
              </a:path>
            </a:pathLst>
          </a:custGeom>
          <a:solidFill>
            <a:srgbClr val="f8b4a2"/>
          </a:solidFill>
          <a:ln w="762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자유형: 도형 85"/>
          <p:cNvSpPr/>
          <p:nvPr/>
        </p:nvSpPr>
        <p:spPr>
          <a:xfrm>
            <a:off x="5160220" y="2897518"/>
            <a:ext cx="1853588" cy="913953"/>
          </a:xfrm>
          <a:custGeom>
            <a:avLst/>
            <a:gdLst>
              <a:gd name="connsiteX0" fmla="*/ 926794 w 1853588"/>
              <a:gd name="connsiteY0" fmla="*/ 0 h 913953"/>
              <a:gd name="connsiteX1" fmla="*/ 1849483 w 1853588"/>
              <a:gd name="connsiteY1" fmla="*/ 832648 h 913953"/>
              <a:gd name="connsiteX2" fmla="*/ 1853588 w 1853588"/>
              <a:gd name="connsiteY2" fmla="*/ 913953 h 913953"/>
              <a:gd name="connsiteX3" fmla="*/ 0 w 1853588"/>
              <a:gd name="connsiteY3" fmla="*/ 913953 h 913953"/>
              <a:gd name="connsiteX4" fmla="*/ 4105 w 1853588"/>
              <a:gd name="connsiteY4" fmla="*/ 832648 h 913953"/>
              <a:gd name="connsiteX5" fmla="*/ 926794 w 1853588"/>
              <a:gd name="connsiteY5" fmla="*/ 0 h 9139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88" h="913953">
                <a:moveTo>
                  <a:pt x="926794" y="0"/>
                </a:moveTo>
                <a:cubicBezTo>
                  <a:pt x="1407011" y="0"/>
                  <a:pt x="1801986" y="364962"/>
                  <a:pt x="1849483" y="832648"/>
                </a:cubicBezTo>
                <a:lnTo>
                  <a:pt x="1853588" y="913953"/>
                </a:lnTo>
                <a:lnTo>
                  <a:pt x="0" y="913953"/>
                </a:lnTo>
                <a:lnTo>
                  <a:pt x="4105" y="832648"/>
                </a:lnTo>
                <a:cubicBezTo>
                  <a:pt x="51602" y="364962"/>
                  <a:pt x="446577" y="0"/>
                  <a:pt x="926794" y="0"/>
                </a:cubicBezTo>
                <a:close/>
              </a:path>
            </a:pathLst>
          </a:custGeom>
          <a:solidFill>
            <a:srgbClr val="d0e7f8"/>
          </a:solidFill>
          <a:ln w="762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8285" y="4035666"/>
            <a:ext cx="1265889" cy="2505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fontAlgn="ctr">
              <a:defRPr kumimoji="0" sz="3600" b="1" kern="0" spc="-50">
                <a:solidFill>
                  <a:schemeClr val="accent2">
                    <a:lumMod val="75000"/>
                  </a:schemeClr>
                </a:solidFill>
                <a:latin typeface="나눔스퀘어_ac"/>
                <a:ea typeface="나눔스퀘어_ac"/>
              </a:defRPr>
            </a:lvl1pPr>
          </a:lstStyle>
          <a:p>
            <a:pPr lvl="0">
              <a:defRPr/>
            </a:pPr>
            <a:r>
              <a:rPr lang="ko-KR" altLang="en-US" sz="1700">
                <a:latin typeface="맑은 고딕"/>
                <a:ea typeface="맑은 고딕"/>
              </a:rPr>
              <a:t>신규시장개척</a:t>
            </a:r>
            <a:endParaRPr lang="ko-KR" altLang="en-US" sz="1700">
              <a:latin typeface="맑은 고딕"/>
              <a:ea typeface="맑은 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8285" y="3337383"/>
            <a:ext cx="1246840" cy="2535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700" b="1" kern="0" spc="-70">
                <a:solidFill>
                  <a:srgbClr val="002060"/>
                </a:solidFill>
              </a:rPr>
              <a:t>기존시장확대</a:t>
            </a:r>
            <a:endParaRPr kumimoji="0" lang="ko-KR" altLang="en-US" sz="1700" b="1" kern="0" spc="-70">
              <a:solidFill>
                <a:srgbClr val="00206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8201077" y="2135354"/>
            <a:ext cx="688356" cy="670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4119149" y="2557034"/>
            <a:ext cx="905317" cy="4240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3002643" y="2150813"/>
            <a:ext cx="882312" cy="586276"/>
          </a:xfrm>
          <a:prstGeom prst="rect">
            <a:avLst/>
          </a:prstGeom>
          <a:noFill/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7487" y="2077344"/>
            <a:ext cx="1619250" cy="49530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7487" y="1669025"/>
            <a:ext cx="1262138" cy="25415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1704" y="2931733"/>
            <a:ext cx="1867729" cy="406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w angle photography of high rise building"/>
          <p:cNvPicPr>
            <a:picLocks noChangeAspect="1" noChangeArrowheads="1"/>
          </p:cNvPicPr>
          <p:nvPr/>
        </p:nvPicPr>
        <p:blipFill rotWithShape="1">
          <a:blip r:embed="rId2"/>
          <a:srcRect l="42450" r="9850"/>
          <a:stretch>
            <a:fillRect/>
          </a:stretch>
        </p:blipFill>
        <p:spPr>
          <a:xfrm>
            <a:off x="0" y="0"/>
            <a:ext cx="504111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58132" y="1091500"/>
            <a:ext cx="4696433" cy="1002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6000" b="1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ko-KR" altLang="en-US" sz="6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8131" y="2711448"/>
            <a:ext cx="6562813" cy="3382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(</a:t>
            </a:r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주</a:t>
            </a:r>
            <a:r>
              <a:rPr lang="en-US" altLang="ko-KR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)</a:t>
            </a:r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동해로씨푸드는 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국내에서 오징어를 생산가공하는 식품회사로서 국내 최초로 오징어 빨판을  특허 인증 받았습니다</a:t>
            </a:r>
            <a:r>
              <a:rPr lang="en-US" altLang="ko-KR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.</a:t>
            </a:r>
            <a:r>
              <a:rPr lang="en-US" altLang="ko-KR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 </a:t>
            </a:r>
            <a:endParaRPr lang="en-US" altLang="ko-KR" sz="1600">
              <a:solidFill>
                <a:schemeClr val="bg2">
                  <a:lumMod val="50000"/>
                </a:schemeClr>
              </a:solidFill>
              <a:latin typeface="나눔스퀘어_ac"/>
              <a:ea typeface="나눔스퀘어_ac"/>
              <a:cs typeface="+mn-cs"/>
            </a:endParaRPr>
          </a:p>
          <a:p>
            <a:pPr lvl="0" latinLnBrk="0">
              <a:lnSpc>
                <a:spcPct val="150000"/>
              </a:lnSpc>
              <a:defRPr/>
            </a:pPr>
            <a:endParaRPr lang="en-US" altLang="ko-KR" sz="1600">
              <a:solidFill>
                <a:schemeClr val="bg2">
                  <a:lumMod val="50000"/>
                </a:schemeClr>
              </a:solidFill>
              <a:latin typeface="나눔스퀘어_ac"/>
              <a:ea typeface="나눔스퀘어_ac"/>
              <a:cs typeface="+mn-cs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웰빙식</a:t>
            </a:r>
            <a:r>
              <a:rPr lang="en-US" altLang="ko-KR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, </a:t>
            </a:r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간편식으로 자리잡은 오징어 빨판은  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첨가물과 보존료를 넣지 않은 </a:t>
            </a:r>
            <a:r>
              <a:rPr lang="en-US" altLang="ko-KR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100% 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원물 그대로의 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</a:rPr>
              <a:t>상품</a:t>
            </a:r>
            <a:r>
              <a:rPr lang="ko-KR" altLang="en-US" sz="1600">
                <a:solidFill>
                  <a:schemeClr val="bg2">
                    <a:lumMod val="50000"/>
                  </a:schemeClr>
                </a:solidFill>
              </a:rPr>
              <a:t>으로써</a:t>
            </a:r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 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남녀노소 영양간식</a:t>
            </a:r>
            <a:r>
              <a:rPr lang="en-US" altLang="ko-KR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, 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다이어트 식품</a:t>
            </a:r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으로 큰 인기를 얻고 있습니다</a:t>
            </a:r>
            <a:r>
              <a:rPr lang="en-US" altLang="ko-KR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.</a:t>
            </a:r>
            <a:endParaRPr lang="en-US" altLang="ko-KR" sz="1600">
              <a:solidFill>
                <a:schemeClr val="bg2">
                  <a:lumMod val="50000"/>
                </a:schemeClr>
              </a:solidFill>
              <a:latin typeface="나눔스퀘어_ac"/>
              <a:ea typeface="나눔스퀘어_ac"/>
              <a:cs typeface="+mn-cs"/>
            </a:endParaRPr>
          </a:p>
          <a:p>
            <a:pPr lvl="0" latinLnBrk="0">
              <a:lnSpc>
                <a:spcPct val="150000"/>
              </a:lnSpc>
              <a:defRPr/>
            </a:pPr>
            <a:endParaRPr lang="en-US" altLang="ko-KR" sz="1600">
              <a:solidFill>
                <a:schemeClr val="bg2">
                  <a:lumMod val="50000"/>
                </a:schemeClr>
              </a:solidFill>
              <a:latin typeface="나눔스퀘어_ac"/>
              <a:ea typeface="나눔스퀘어_ac"/>
              <a:cs typeface="+mn-cs"/>
            </a:endParaRPr>
          </a:p>
          <a:p>
            <a:pPr lvl="0" latinLnBrk="0">
              <a:lnSpc>
                <a:spcPct val="150000"/>
              </a:lnSpc>
              <a:defRPr/>
            </a:pPr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수 많은 시행착오 끝에 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생산라인 구축에 성공</a:t>
            </a:r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하여 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오징어를 사용한  다양한 </a:t>
            </a:r>
            <a:r>
              <a:rPr lang="en-US" altLang="ko-KR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HMR(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가정간편식</a:t>
            </a:r>
            <a:r>
              <a:rPr lang="en-US" altLang="ko-KR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)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을  소비자에게 제공</a:t>
            </a:r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하고 있습니다</a:t>
            </a:r>
            <a:r>
              <a:rPr lang="en-US" altLang="ko-KR" sz="1600">
                <a:solidFill>
                  <a:schemeClr val="bg2">
                    <a:lumMod val="50000"/>
                  </a:schemeClr>
                </a:solidFill>
                <a:latin typeface="나눔스퀘어_ac"/>
                <a:ea typeface="나눔스퀘어_ac"/>
                <a:cs typeface="+mn-cs"/>
              </a:rPr>
              <a:t>.</a:t>
            </a:r>
            <a:endParaRPr lang="ko-KR" altLang="en-US" sz="1600">
              <a:solidFill>
                <a:schemeClr val="bg2">
                  <a:lumMod val="50000"/>
                </a:schemeClr>
              </a:solidFill>
              <a:latin typeface="나눔스퀘어_ac"/>
              <a:ea typeface="나눔스퀘어_ac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도형 98"/>
          <p:cNvSpPr/>
          <p:nvPr/>
        </p:nvSpPr>
        <p:spPr>
          <a:xfrm rot="9039510">
            <a:off x="7459003" y="2953686"/>
            <a:ext cx="1300499" cy="1405599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2312423"/>
              <a:gd name="adj5" fmla="val 12500"/>
            </a:avLst>
          </a:prstGeom>
          <a:solidFill>
            <a:srgbClr val="2c438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7" name="모서리가 둥근 직사각형 148"/>
          <p:cNvSpPr/>
          <p:nvPr/>
        </p:nvSpPr>
        <p:spPr>
          <a:xfrm>
            <a:off x="8507921" y="3529875"/>
            <a:ext cx="2647759" cy="2670871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2c4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2811948" cy="10662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29983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경쟁사 분석 및 경쟁우위</a:t>
            </a:r>
            <a:endParaRPr lang="ko-KR" altLang="en-US" sz="2000"/>
          </a:p>
        </p:txBody>
      </p:sp>
      <p:sp>
        <p:nvSpPr>
          <p:cNvPr id="49" name="모서리가 둥근 직사각형 148"/>
          <p:cNvSpPr/>
          <p:nvPr/>
        </p:nvSpPr>
        <p:spPr>
          <a:xfrm>
            <a:off x="1227702" y="1244213"/>
            <a:ext cx="2647759" cy="2670871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50" name="그룹 116"/>
          <p:cNvGrpSpPr/>
          <p:nvPr/>
        </p:nvGrpSpPr>
        <p:grpSpPr>
          <a:xfrm rot="0">
            <a:off x="1750783" y="1143338"/>
            <a:ext cx="1601596" cy="360000"/>
            <a:chOff x="866800" y="1520053"/>
            <a:chExt cx="2344898" cy="360000"/>
          </a:xfrm>
        </p:grpSpPr>
        <p:sp>
          <p:nvSpPr>
            <p:cNvPr id="51" name="직각 삼각형 50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52" name="직각 삼각형 51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53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</a:rPr>
                <a:t>주요경쟁사</a:t>
              </a:r>
              <a:endParaRPr kumimoji="0" lang="ko-KR" altLang="en-US" sz="1400" b="0">
                <a:solidFill>
                  <a:prstClr val="white"/>
                </a:solidFill>
              </a:endParaRPr>
            </a:p>
          </p:txBody>
        </p:sp>
      </p:grp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0418" y="1586221"/>
            <a:ext cx="1294251" cy="457723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311" y="2255492"/>
            <a:ext cx="1294251" cy="619392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3976" y="2068616"/>
            <a:ext cx="1084134" cy="27656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282349" y="2903534"/>
            <a:ext cx="2524095" cy="83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건어물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참치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생선 등 일반적으로 쉽게 접할 수 있는 수산물 원료로 가공한 상품군으로 단순 비교 불가함</a:t>
            </a:r>
            <a:endParaRPr lang="ko-KR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9655" y="2923692"/>
            <a:ext cx="1502675" cy="1048044"/>
          </a:xfrm>
          <a:prstGeom prst="rect">
            <a:avLst/>
          </a:prstGeom>
        </p:spPr>
      </p:pic>
      <p:sp>
        <p:nvSpPr>
          <p:cNvPr id="59" name="도형 58"/>
          <p:cNvSpPr/>
          <p:nvPr/>
        </p:nvSpPr>
        <p:spPr>
          <a:xfrm rot="450804">
            <a:off x="4463731" y="2570184"/>
            <a:ext cx="1000868" cy="100102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f04c24"/>
          </a:solidFill>
          <a:ln>
            <a:solidFill>
              <a:srgbClr val="f04c2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0" name="자유형: 도형 54"/>
          <p:cNvSpPr/>
          <p:nvPr/>
        </p:nvSpPr>
        <p:spPr>
          <a:xfrm>
            <a:off x="5009148" y="3168903"/>
            <a:ext cx="1449298" cy="724475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20955" tIns="20955" rIns="20955" bIns="20955" anchor="ctr" anchorCtr="0">
            <a:noAutofit/>
          </a:bodyPr>
          <a:lstStyle/>
          <a:p>
            <a:pPr marL="0" lvl="0" indent="0" algn="ctr" defTabSz="14668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/>
            </a:pPr>
            <a:endParaRPr lang="ko-KR" altLang="en-US" sz="3300" kern="1200"/>
          </a:p>
        </p:txBody>
      </p:sp>
      <p:sp>
        <p:nvSpPr>
          <p:cNvPr id="61" name="모서리가 둥근 직사각형 148"/>
          <p:cNvSpPr/>
          <p:nvPr/>
        </p:nvSpPr>
        <p:spPr>
          <a:xfrm>
            <a:off x="4425820" y="1219202"/>
            <a:ext cx="6729860" cy="1655682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f04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62" name="그룹 116"/>
          <p:cNvGrpSpPr/>
          <p:nvPr/>
        </p:nvGrpSpPr>
        <p:grpSpPr>
          <a:xfrm rot="0">
            <a:off x="4948901" y="1118326"/>
            <a:ext cx="1601596" cy="360000"/>
            <a:chOff x="866800" y="1520053"/>
            <a:chExt cx="2344898" cy="360000"/>
          </a:xfrm>
        </p:grpSpPr>
        <p:sp>
          <p:nvSpPr>
            <p:cNvPr id="63" name="직각 삼각형 62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64" name="직각 삼각형 63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65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f04c24"/>
            </a:solidFill>
            <a:ln>
              <a:solidFill>
                <a:srgbClr val="f04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</a:rPr>
                <a:t>원료경쟁력</a:t>
              </a:r>
              <a:endParaRPr kumimoji="0" lang="ko-KR" altLang="en-US" sz="1400" b="0">
                <a:solidFill>
                  <a:prstClr val="white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524054" y="1570227"/>
            <a:ext cx="1026443" cy="266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f04c24"/>
                </a:solidFill>
                <a:latin typeface="나눔스퀘어_ac Bold"/>
                <a:ea typeface="나눔스퀘어_ac Bold"/>
              </a:rPr>
              <a:t>대왕오징어</a:t>
            </a:r>
            <a:endParaRPr lang="ko-KR" altLang="en-US" sz="1200">
              <a:solidFill>
                <a:srgbClr val="f04c24"/>
              </a:solidFill>
              <a:latin typeface="나눔스퀘어_ac Bold"/>
              <a:ea typeface="나눔스퀘어_ac Bold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14435" y="1898450"/>
            <a:ext cx="4993750" cy="814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국내 수산물 가공 식품 업계에서 흔히 원료로 사용되고 있지 않은 대왕오징어를 원료로 하여 다양한 가공식품을 생산하고 있어서 프렌차이즈 안주류</a:t>
            </a:r>
            <a:r>
              <a:rPr lang="en-US" altLang="ko-KR" sz="1050">
                <a:solidFill>
                  <a:schemeClr val="tx1">
                    <a:lumMod val="50000"/>
                    <a:lumOff val="50000"/>
                  </a:schemeClr>
                </a:solidFill>
              </a:rPr>
              <a:t>, HMR </a:t>
            </a:r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중 밀키트 상품을 개발 중이고 학교급식 및 대형식당용 식재료 공급을 추진하고 있음</a:t>
            </a:r>
            <a:endParaRPr lang="ko-KR" alt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60" t="28510" r="17830" b="16500"/>
          <a:stretch>
            <a:fillRect/>
          </a:stretch>
        </p:blipFill>
        <p:spPr>
          <a:xfrm>
            <a:off x="4603111" y="1638285"/>
            <a:ext cx="1184201" cy="1078038"/>
          </a:xfrm>
          <a:prstGeom prst="rect">
            <a:avLst/>
          </a:prstGeom>
        </p:spPr>
      </p:pic>
      <p:grpSp>
        <p:nvGrpSpPr>
          <p:cNvPr id="79" name="그룹 116"/>
          <p:cNvGrpSpPr/>
          <p:nvPr/>
        </p:nvGrpSpPr>
        <p:grpSpPr>
          <a:xfrm rot="0">
            <a:off x="9031002" y="3429000"/>
            <a:ext cx="1601596" cy="360000"/>
            <a:chOff x="866800" y="1520053"/>
            <a:chExt cx="2344898" cy="360000"/>
          </a:xfrm>
        </p:grpSpPr>
        <p:sp>
          <p:nvSpPr>
            <p:cNvPr id="80" name="직각 삼각형 79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81" name="직각 삼각형 80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82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2c4387"/>
            </a:solidFill>
            <a:ln>
              <a:solidFill>
                <a:srgbClr val="2c4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</a:rPr>
                <a:t>구매경쟁력</a:t>
              </a:r>
              <a:endParaRPr kumimoji="0" lang="ko-KR" altLang="en-US" sz="1400" b="0">
                <a:solidFill>
                  <a:prstClr val="white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9978972" y="4200539"/>
            <a:ext cx="829213" cy="26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2c4387"/>
                </a:solidFill>
              </a:rPr>
              <a:t>원양어선</a:t>
            </a:r>
            <a:endParaRPr lang="ko-KR" altLang="en-US" sz="1200">
              <a:solidFill>
                <a:srgbClr val="2c4387"/>
              </a:solidFill>
            </a:endParaRP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50" t="25720" r="49250" b="50590"/>
          <a:stretch>
            <a:fillRect/>
          </a:stretch>
        </p:blipFill>
        <p:spPr>
          <a:xfrm>
            <a:off x="8561596" y="3571333"/>
            <a:ext cx="1533816" cy="150159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575598" y="4834564"/>
            <a:ext cx="2524095" cy="134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제품 주재료인 대왕오징어 원료 공급을 이지환 대표가 몸담아 일하던 원양어선 사에서 공급받고 있어 원료가공기술 뿐 아니라 원물 구매에 경쟁력을 갖추고 있음</a:t>
            </a:r>
            <a:endParaRPr lang="ko-KR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도형 88"/>
          <p:cNvSpPr/>
          <p:nvPr/>
        </p:nvSpPr>
        <p:spPr>
          <a:xfrm rot="10800000">
            <a:off x="6681809" y="3977028"/>
            <a:ext cx="1000868" cy="100102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0" name="모서리가 둥근 직사각형 148"/>
          <p:cNvSpPr/>
          <p:nvPr/>
        </p:nvSpPr>
        <p:spPr>
          <a:xfrm>
            <a:off x="1232372" y="4546196"/>
            <a:ext cx="6729860" cy="1655682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91" name="그룹 116"/>
          <p:cNvGrpSpPr/>
          <p:nvPr/>
        </p:nvGrpSpPr>
        <p:grpSpPr>
          <a:xfrm rot="0">
            <a:off x="1755453" y="4445320"/>
            <a:ext cx="1601596" cy="360000"/>
            <a:chOff x="866800" y="1520053"/>
            <a:chExt cx="2344898" cy="360000"/>
          </a:xfrm>
        </p:grpSpPr>
        <p:sp>
          <p:nvSpPr>
            <p:cNvPr id="92" name="직각 삼각형 91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93" name="직각 삼각형 92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94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</a:rPr>
                <a:t>기술경쟁력</a:t>
              </a:r>
              <a:endParaRPr kumimoji="0" lang="ko-KR" altLang="en-US" sz="1400" b="0">
                <a:solidFill>
                  <a:prstClr val="white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345120" y="4905464"/>
            <a:ext cx="3295287" cy="264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>
                <a:solidFill>
                  <a:srgbClr val="7f7f7f"/>
                </a:solidFill>
              </a:rPr>
              <a:t>대왕오징어 가공 기술 관련 특허등록 </a:t>
            </a:r>
            <a:r>
              <a:rPr lang="en-US" altLang="ko-KR" sz="1200">
                <a:solidFill>
                  <a:srgbClr val="7f7f7f"/>
                </a:solidFill>
              </a:rPr>
              <a:t>2</a:t>
            </a:r>
            <a:r>
              <a:rPr lang="ko-KR" altLang="en-US" sz="1200">
                <a:solidFill>
                  <a:srgbClr val="7f7f7f"/>
                </a:solidFill>
              </a:rPr>
              <a:t>건</a:t>
            </a:r>
            <a:endParaRPr lang="ko-KR" altLang="en-US" sz="1200">
              <a:solidFill>
                <a:srgbClr val="7f7f7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512273" y="5120462"/>
            <a:ext cx="4993750" cy="1049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심해에서 서식하는 대왕오징어의 특성 상 염화 암모늄이 다량 포함되어 있어 알싸한 맛이 나기 때문에 이러한 맛을 개선하기 위한 특유의 가공기술이 필요함</a:t>
            </a:r>
            <a:r>
              <a:rPr lang="en-US" altLang="ko-KR" sz="105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귀사는 관련 특허 </a:t>
            </a:r>
            <a:r>
              <a:rPr lang="en-US" altLang="ko-KR" sz="105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건을 등록하여 상품화 하고 있고 추가로 식가공 신기술을 특허출원 준비중 임</a:t>
            </a:r>
            <a:endParaRPr lang="ko-KR" alt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00" t="18570" r="3360" b="61630"/>
          <a:stretch>
            <a:fillRect/>
          </a:stretch>
        </p:blipFill>
        <p:spPr>
          <a:xfrm>
            <a:off x="1380418" y="4834564"/>
            <a:ext cx="1240569" cy="1338949"/>
          </a:xfrm>
          <a:prstGeom prst="rect">
            <a:avLst/>
          </a:prstGeom>
        </p:spPr>
      </p:pic>
      <p:sp>
        <p:nvSpPr>
          <p:cNvPr id="98" name="자유형: 도형 56"/>
          <p:cNvSpPr/>
          <p:nvPr/>
        </p:nvSpPr>
        <p:spPr>
          <a:xfrm>
            <a:off x="5734042" y="4678544"/>
            <a:ext cx="1449298" cy="724475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20955" tIns="20955" rIns="20955" bIns="20955" anchor="ctr" anchorCtr="0">
            <a:noAutofit/>
          </a:bodyPr>
          <a:lstStyle/>
          <a:p>
            <a:pPr marL="0" lvl="0" indent="0" algn="ctr" defTabSz="14668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/>
            </a:pPr>
            <a:endParaRPr lang="ko-KR" altLang="en-US" sz="3300" kern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698405"/>
            <a:ext cx="1898471" cy="11335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20553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신기술 추진계획</a:t>
            </a:r>
            <a:endParaRPr lang="ko-KR" altLang="en-US" sz="2000"/>
          </a:p>
        </p:txBody>
      </p:sp>
      <p:sp>
        <p:nvSpPr>
          <p:cNvPr id="7" name="모서리가 둥근 직사각형 148"/>
          <p:cNvSpPr/>
          <p:nvPr/>
        </p:nvSpPr>
        <p:spPr>
          <a:xfrm>
            <a:off x="1233169" y="1340079"/>
            <a:ext cx="4701521" cy="2518673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f04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9" name="그룹 116"/>
          <p:cNvGrpSpPr/>
          <p:nvPr/>
        </p:nvGrpSpPr>
        <p:grpSpPr>
          <a:xfrm rot="0">
            <a:off x="2783131" y="1239203"/>
            <a:ext cx="1601596" cy="360000"/>
            <a:chOff x="866800" y="1520053"/>
            <a:chExt cx="2344898" cy="360000"/>
          </a:xfrm>
        </p:grpSpPr>
        <p:sp>
          <p:nvSpPr>
            <p:cNvPr id="10" name="직각 삼각형 9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11" name="직각 삼각형 10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12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f04c24"/>
            </a:solidFill>
            <a:ln>
              <a:solidFill>
                <a:srgbClr val="f04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</a:rPr>
                <a:t>신기술 계획 </a:t>
              </a:r>
              <a:r>
                <a:rPr kumimoji="0" lang="en-US" altLang="ko-KR" sz="1400" b="0">
                  <a:solidFill>
                    <a:prstClr val="white"/>
                  </a:solidFill>
                </a:rPr>
                <a:t>1</a:t>
              </a:r>
              <a:endParaRPr kumimoji="0" lang="ko-KR" altLang="en-US" sz="1400" b="0">
                <a:solidFill>
                  <a:prstClr val="white"/>
                </a:solidFill>
              </a:endParaRPr>
            </a:p>
          </p:txBody>
        </p:sp>
      </p:grpSp>
      <p:sp>
        <p:nvSpPr>
          <p:cNvPr id="13" name="모서리가 둥근 직사각형 148"/>
          <p:cNvSpPr/>
          <p:nvPr/>
        </p:nvSpPr>
        <p:spPr>
          <a:xfrm>
            <a:off x="6454159" y="1336886"/>
            <a:ext cx="4701521" cy="2518673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2c4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14" name="그룹 116"/>
          <p:cNvGrpSpPr/>
          <p:nvPr/>
        </p:nvGrpSpPr>
        <p:grpSpPr>
          <a:xfrm rot="0">
            <a:off x="8004121" y="1236010"/>
            <a:ext cx="1601596" cy="360000"/>
            <a:chOff x="866800" y="1520053"/>
            <a:chExt cx="2344898" cy="360000"/>
          </a:xfrm>
        </p:grpSpPr>
        <p:sp>
          <p:nvSpPr>
            <p:cNvPr id="15" name="직각 삼각형 14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16" name="직각 삼각형 15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17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2c4387"/>
            </a:solidFill>
            <a:ln>
              <a:solidFill>
                <a:srgbClr val="2c43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</a:rPr>
                <a:t>신기술 계획 </a:t>
              </a:r>
              <a:r>
                <a:rPr kumimoji="0" lang="en-US" altLang="ko-KR" sz="1400" b="0">
                  <a:solidFill>
                    <a:prstClr val="white"/>
                  </a:solidFill>
                </a:rPr>
                <a:t>2</a:t>
              </a:r>
              <a:endParaRPr kumimoji="0" lang="ko-KR" altLang="en-US" sz="1400" b="0">
                <a:solidFill>
                  <a:prstClr val="white"/>
                </a:solidFill>
              </a:endParaRPr>
            </a:p>
          </p:txBody>
        </p:sp>
      </p:grpSp>
      <p:sp>
        <p:nvSpPr>
          <p:cNvPr id="18" name="모서리가 둥근 직사각형 148"/>
          <p:cNvSpPr/>
          <p:nvPr/>
        </p:nvSpPr>
        <p:spPr>
          <a:xfrm>
            <a:off x="1233169" y="4182782"/>
            <a:ext cx="9922511" cy="1973709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19" name="그룹 116"/>
          <p:cNvGrpSpPr/>
          <p:nvPr/>
        </p:nvGrpSpPr>
        <p:grpSpPr>
          <a:xfrm rot="0">
            <a:off x="1698248" y="4081908"/>
            <a:ext cx="1601596" cy="360000"/>
            <a:chOff x="866800" y="1520053"/>
            <a:chExt cx="2344898" cy="360000"/>
          </a:xfrm>
        </p:grpSpPr>
        <p:sp>
          <p:nvSpPr>
            <p:cNvPr id="20" name="직각 삼각형 19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21" name="직각 삼각형 20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</a:endParaRPr>
            </a:p>
          </p:txBody>
        </p:sp>
        <p:sp>
          <p:nvSpPr>
            <p:cNvPr id="22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</a:rPr>
                <a:t>기대효과</a:t>
              </a:r>
              <a:endParaRPr kumimoji="0" lang="ko-KR" altLang="en-US" sz="1400" b="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1049" y="1694395"/>
            <a:ext cx="4485706" cy="29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rgbClr val="f04c24"/>
                </a:solidFill>
              </a:rPr>
              <a:t>부산테크노파크 </a:t>
            </a:r>
            <a:r>
              <a:rPr lang="en-US" altLang="ko-KR" sz="1400">
                <a:solidFill>
                  <a:srgbClr val="f04c24"/>
                </a:solidFill>
              </a:rPr>
              <a:t>R&amp;D </a:t>
            </a:r>
            <a:r>
              <a:rPr lang="ko-KR" altLang="en-US" sz="1400">
                <a:solidFill>
                  <a:srgbClr val="f04c24"/>
                </a:solidFill>
              </a:rPr>
              <a:t>과제 </a:t>
            </a:r>
            <a:r>
              <a:rPr lang="en-US" altLang="ko-KR" sz="1400">
                <a:solidFill>
                  <a:srgbClr val="f04c24"/>
                </a:solidFill>
              </a:rPr>
              <a:t>(2021</a:t>
            </a:r>
            <a:r>
              <a:rPr lang="ko-KR" altLang="en-US" sz="1400">
                <a:solidFill>
                  <a:srgbClr val="f04c24"/>
                </a:solidFill>
              </a:rPr>
              <a:t>년</a:t>
            </a:r>
            <a:r>
              <a:rPr lang="en-US" altLang="ko-KR" sz="1400">
                <a:solidFill>
                  <a:srgbClr val="f04c24"/>
                </a:solidFill>
              </a:rPr>
              <a:t>)</a:t>
            </a:r>
            <a:endParaRPr lang="ko-KR" altLang="en-US" sz="1400">
              <a:solidFill>
                <a:srgbClr val="f04c2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9803" y="2059408"/>
            <a:ext cx="4209072" cy="137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오떡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오징어와 떡볶이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)/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입떡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오징어입과 떡볶기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)/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오불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오징어와 불고기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)[=&gt;(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가칭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)] 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으로 편의점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프렌차이즈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HMR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상품개발 중이고 이를 발전시켜 마트 판매용 밀키트 개발로 연결 시킬 계획</a:t>
            </a:r>
            <a:endParaRPr lang="ko-KR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0826" y="1667236"/>
            <a:ext cx="3348405" cy="293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rgbClr val="f04c24"/>
                </a:solidFill>
              </a:rPr>
              <a:t>수산물 핫도그 개발 과제 </a:t>
            </a:r>
            <a:r>
              <a:rPr lang="en-US" altLang="ko-KR" sz="1400">
                <a:solidFill>
                  <a:srgbClr val="f04c24"/>
                </a:solidFill>
              </a:rPr>
              <a:t>(2022</a:t>
            </a:r>
            <a:r>
              <a:rPr lang="ko-KR" altLang="en-US" sz="1400">
                <a:solidFill>
                  <a:srgbClr val="f04c24"/>
                </a:solidFill>
              </a:rPr>
              <a:t>년</a:t>
            </a:r>
            <a:r>
              <a:rPr lang="en-US" altLang="ko-KR" sz="1400">
                <a:solidFill>
                  <a:srgbClr val="f04c24"/>
                </a:solidFill>
              </a:rPr>
              <a:t>)</a:t>
            </a:r>
            <a:endParaRPr lang="ko-KR" altLang="en-US" sz="1400">
              <a:solidFill>
                <a:srgbClr val="f04c2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2010" y="2017760"/>
            <a:ext cx="4443364" cy="137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로드 푸드 상품이 밀가루나 햄으로 이루어져 국민건강에 유해한 영향을 미치고 있어 국민들의 로드 푸드 선호에 따라 건강에 좋은 상품개발을 위해 핫도그에 수산물을 주원료로 개발계획을 가지고 있음</a:t>
            </a:r>
            <a:endParaRPr lang="ko-KR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2635" y="4631525"/>
            <a:ext cx="9072191" cy="1376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국내 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HMR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상품은 주로 대기업의 하청으로 생산되고 있으며 소고기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돼지고기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닭고기 등 육류상품으로 진행되고 있다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따라서 대분류 군에서는 경쟁업체가 있지만 수산물을 이용한 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HMR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상품은 전무한 것으로 판단된고 수산물을 주 원재료로 상품을 개발하고 있는 당사로서는 경쟁사가 없는 것이 장점 임</a:t>
            </a:r>
            <a:r>
              <a:rPr lang="en-US" altLang="ko-K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위의 신기술 개발로 인해 폭팔적으로 성장하고 있는 밀키트 산업분야 중 수산물 원료 분야를 선점할 수 있음</a:t>
            </a:r>
            <a:endParaRPr lang="en-US" altLang="ko-KR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662045" y="3283880"/>
            <a:ext cx="2206638" cy="511190"/>
          </a:xfrm>
          <a:prstGeom prst="rect">
            <a:avLst/>
          </a:prstGeom>
        </p:spPr>
      </p:pic>
      <p:pic>
        <p:nvPicPr>
          <p:cNvPr id="29" name="Picture 14" descr="http://cfile7.uf.tistory.com/image/1529071E4C860C274A61F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99152" y="3418652"/>
            <a:ext cx="958611" cy="315540"/>
          </a:xfrm>
          <a:prstGeom prst="rect">
            <a:avLst/>
          </a:prstGeom>
          <a:noFill/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460036" y="3317956"/>
            <a:ext cx="722514" cy="480093"/>
          </a:xfrm>
          <a:prstGeom prst="rect">
            <a:avLst/>
          </a:prstGeom>
          <a:noFill/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778" y="5632576"/>
            <a:ext cx="1619250" cy="49530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7559" y="5742094"/>
            <a:ext cx="1371958" cy="276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7473414" y="4519162"/>
            <a:ext cx="1363999" cy="85901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5" idx="6"/>
          </p:cNvCxnSpPr>
          <p:nvPr/>
        </p:nvCxnSpPr>
        <p:spPr>
          <a:xfrm flipV="1">
            <a:off x="3265671" y="4539917"/>
            <a:ext cx="1466750" cy="6415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14" idx="6"/>
          </p:cNvCxnSpPr>
          <p:nvPr/>
        </p:nvCxnSpPr>
        <p:spPr>
          <a:xfrm>
            <a:off x="3265672" y="2277040"/>
            <a:ext cx="1322370" cy="74185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stCxn id="7" idx="6"/>
          </p:cNvCxnSpPr>
          <p:nvPr/>
        </p:nvCxnSpPr>
        <p:spPr>
          <a:xfrm flipV="1">
            <a:off x="7762597" y="3188740"/>
            <a:ext cx="1605987" cy="38476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6"/>
            <a:ext cx="1402786" cy="114933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1" y="307917"/>
            <a:ext cx="15505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협력사 정보</a:t>
            </a:r>
            <a:endParaRPr lang="ko-KR" altLang="en-US" sz="2000"/>
          </a:p>
        </p:txBody>
      </p:sp>
      <p:sp>
        <p:nvSpPr>
          <p:cNvPr id="7" name="타원 6"/>
          <p:cNvSpPr/>
          <p:nvPr/>
        </p:nvSpPr>
        <p:spPr>
          <a:xfrm>
            <a:off x="4429403" y="1906909"/>
            <a:ext cx="3333194" cy="3333194"/>
          </a:xfrm>
          <a:prstGeom prst="ellipse">
            <a:avLst/>
          </a:prstGeom>
          <a:noFill/>
          <a:ln w="76200">
            <a:solidFill>
              <a:srgbClr val="f14b1f">
                <a:alpha val="4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" name="그림 8" descr="2.jpg"/>
          <p:cNvPicPr>
            <a:picLocks noChangeAspect="1"/>
          </p:cNvPicPr>
          <p:nvPr/>
        </p:nvPicPr>
        <p:blipFill rotWithShape="1">
          <a:blip r:embed="rId2"/>
          <a:srcRect l="1290"/>
          <a:stretch>
            <a:fillRect/>
          </a:stretch>
        </p:blipFill>
        <p:spPr>
          <a:xfrm>
            <a:off x="8837413" y="3426738"/>
            <a:ext cx="1349541" cy="462533"/>
          </a:xfrm>
          <a:prstGeom prst="rect">
            <a:avLst/>
          </a:prstGeom>
          <a:noFill/>
          <a:ln w="3175">
            <a:noFill/>
            <a:miter/>
          </a:ln>
        </p:spPr>
      </p:pic>
      <p:pic>
        <p:nvPicPr>
          <p:cNvPr id="10" name="Picture 14" descr="http://cfile7.uf.tistory.com/image/1529071E4C860C274A61F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20280" y="2924198"/>
            <a:ext cx="1201149" cy="395375"/>
          </a:xfrm>
          <a:prstGeom prst="rect">
            <a:avLst/>
          </a:prstGeom>
          <a:noFill/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638461" y="5287812"/>
            <a:ext cx="2789995" cy="646331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1442273" y="1365341"/>
            <a:ext cx="1823399" cy="1823399"/>
          </a:xfrm>
          <a:prstGeom prst="ellipse">
            <a:avLst/>
          </a:prstGeom>
          <a:noFill/>
          <a:ln w="76200">
            <a:solidFill>
              <a:schemeClr val="accent5">
                <a:lumMod val="40000"/>
                <a:lumOff val="6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chemeClr val="tx1"/>
                </a:solidFill>
              </a:rPr>
              <a:t>원료 공급업체</a:t>
            </a:r>
            <a:endParaRPr lang="ko-KR" altLang="en-US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원양어선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442272" y="4269773"/>
            <a:ext cx="1823399" cy="1823399"/>
          </a:xfrm>
          <a:prstGeom prst="ellipse">
            <a:avLst/>
          </a:prstGeom>
          <a:noFill/>
          <a:ln w="76200">
            <a:solidFill>
              <a:schemeClr val="tx2">
                <a:lumMod val="50000"/>
                <a:lumOff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856969" y="4519162"/>
            <a:ext cx="994003" cy="4656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938753" y="5181472"/>
            <a:ext cx="730378" cy="68858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573797" y="2357417"/>
            <a:ext cx="1459661" cy="460573"/>
          </a:xfrm>
          <a:prstGeom prst="rect">
            <a:avLst/>
          </a:prstGeom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9256175" y="1730025"/>
            <a:ext cx="905317" cy="601562"/>
          </a:xfrm>
          <a:prstGeom prst="rect">
            <a:avLst/>
          </a:prstGeom>
          <a:noFill/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5441" y="2122626"/>
            <a:ext cx="1619250" cy="4953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6208" y="3373011"/>
            <a:ext cx="1371958" cy="27626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0171" y="3072572"/>
            <a:ext cx="1881314" cy="1312127"/>
          </a:xfrm>
          <a:prstGeom prst="rect">
            <a:avLst/>
          </a:prstGeom>
        </p:spPr>
      </p:pic>
      <p:pic>
        <p:nvPicPr>
          <p:cNvPr id="25" name="그림 24" descr="캡처.JPG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1967" y="2611999"/>
            <a:ext cx="1446199" cy="460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073021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1980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/>
              <a:t>SESSION</a:t>
            </a:r>
            <a:endParaRPr lang="ko-KR" altLang="en-US" sz="2000"/>
          </a:p>
        </p:txBody>
      </p:sp>
      <p:sp>
        <p:nvSpPr>
          <p:cNvPr id="13" name="제목 3"/>
          <p:cNvSpPr>
            <a:spLocks noGrp="1"/>
          </p:cNvSpPr>
          <p:nvPr>
            <p:ph type="title" idx="0"/>
          </p:nvPr>
        </p:nvSpPr>
        <p:spPr>
          <a:xfrm>
            <a:off x="4163786" y="2011589"/>
            <a:ext cx="3864429" cy="1032896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altLang="ko-KR" sz="6000">
                <a:solidFill>
                  <a:srgbClr val="0070c0"/>
                </a:solidFill>
              </a:rPr>
              <a:t>4</a:t>
            </a:r>
            <a:r>
              <a:rPr lang="en-US" altLang="ko-KR" sz="3000">
                <a:solidFill>
                  <a:srgbClr val="0070c0"/>
                </a:solidFill>
              </a:rPr>
              <a:t>.</a:t>
            </a:r>
            <a:r>
              <a:rPr lang="en-US" altLang="ko-KR" sz="6000">
                <a:solidFill>
                  <a:srgbClr val="0070c0"/>
                </a:solidFill>
              </a:rPr>
              <a:t> </a:t>
            </a:r>
            <a:r>
              <a:rPr lang="en-US" altLang="ko-KR" sz="4800">
                <a:solidFill>
                  <a:srgbClr val="0070c0"/>
                </a:solidFill>
              </a:rPr>
              <a:t> </a:t>
            </a:r>
            <a:r>
              <a:rPr lang="ko-KR" altLang="en-US" sz="4000" b="1">
                <a:solidFill>
                  <a:srgbClr val="0070c0"/>
                </a:solidFill>
              </a:rPr>
              <a:t>사업추진전략</a:t>
            </a:r>
            <a:endParaRPr lang="en-US" altLang="ko-KR" sz="4000" b="1">
              <a:solidFill>
                <a:srgbClr val="0070c0"/>
              </a:solidFill>
            </a:endParaRPr>
          </a:p>
        </p:txBody>
      </p:sp>
      <p:sp>
        <p:nvSpPr>
          <p:cNvPr id="9" name="내용 개체 틀 4"/>
          <p:cNvSpPr>
            <a:spLocks noGrp="1"/>
          </p:cNvSpPr>
          <p:nvPr>
            <p:ph idx="1"/>
          </p:nvPr>
        </p:nvSpPr>
        <p:spPr>
          <a:xfrm>
            <a:off x="4881926" y="3721800"/>
            <a:ext cx="3332540" cy="91669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</a:rPr>
              <a:t>비전 및 사업확장전략 </a:t>
            </a: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</a:rPr>
              <a:t>마케팅 추진전략</a:t>
            </a: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2339431" cy="9516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24839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비전 및 사업화 전략</a:t>
            </a:r>
            <a:endParaRPr lang="ko-KR" altLang="en-US" sz="2000"/>
          </a:p>
        </p:txBody>
      </p:sp>
      <p:sp>
        <p:nvSpPr>
          <p:cNvPr id="7" name="자유형: 도형 44"/>
          <p:cNvSpPr/>
          <p:nvPr/>
        </p:nvSpPr>
        <p:spPr>
          <a:xfrm>
            <a:off x="6127656" y="1234559"/>
            <a:ext cx="4865640" cy="4857939"/>
          </a:xfrm>
          <a:custGeom>
            <a:avLst/>
            <a:gdLst>
              <a:gd name="connsiteX0" fmla="*/ 0 w 2379411"/>
              <a:gd name="connsiteY0" fmla="*/ 0 h 2375645"/>
              <a:gd name="connsiteX1" fmla="*/ 230346 w 2379411"/>
              <a:gd name="connsiteY1" fmla="*/ 11631 h 2375645"/>
              <a:gd name="connsiteX2" fmla="*/ 2367980 w 2379411"/>
              <a:gd name="connsiteY2" fmla="*/ 2149265 h 2375645"/>
              <a:gd name="connsiteX3" fmla="*/ 2379411 w 2379411"/>
              <a:gd name="connsiteY3" fmla="*/ 2375645 h 2375645"/>
              <a:gd name="connsiteX4" fmla="*/ 0 w 2379411"/>
              <a:gd name="connsiteY4" fmla="*/ 2375645 h 2375645"/>
              <a:gd name="connsiteX5" fmla="*/ 0 w 2379411"/>
              <a:gd name="connsiteY5" fmla="*/ 0 h 23756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411" h="2375645">
                <a:moveTo>
                  <a:pt x="0" y="0"/>
                </a:moveTo>
                <a:lnTo>
                  <a:pt x="230346" y="11631"/>
                </a:lnTo>
                <a:cubicBezTo>
                  <a:pt x="1357460" y="126096"/>
                  <a:pt x="2253515" y="1022151"/>
                  <a:pt x="2367980" y="2149265"/>
                </a:cubicBezTo>
                <a:lnTo>
                  <a:pt x="2379411" y="2375645"/>
                </a:lnTo>
                <a:lnTo>
                  <a:pt x="0" y="23756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70023" y="1380735"/>
            <a:ext cx="4299284" cy="1347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자유형: 도형 11"/>
          <p:cNvSpPr/>
          <p:nvPr/>
        </p:nvSpPr>
        <p:spPr>
          <a:xfrm>
            <a:off x="1711326" y="1164057"/>
            <a:ext cx="3816679" cy="433355"/>
          </a:xfrm>
          <a:custGeom>
            <a:avLst/>
            <a:gdLst>
              <a:gd name="connsiteX0" fmla="*/ 2390274 w 2606843"/>
              <a:gd name="connsiteY0" fmla="*/ 0 h 433355"/>
              <a:gd name="connsiteX1" fmla="*/ 2392427 w 2606843"/>
              <a:gd name="connsiteY1" fmla="*/ 217 h 433355"/>
              <a:gd name="connsiteX2" fmla="*/ 2404127 w 2606843"/>
              <a:gd name="connsiteY2" fmla="*/ 217 h 433355"/>
              <a:gd name="connsiteX3" fmla="*/ 2404127 w 2606843"/>
              <a:gd name="connsiteY3" fmla="*/ 1397 h 433355"/>
              <a:gd name="connsiteX4" fmla="*/ 2433920 w 2606843"/>
              <a:gd name="connsiteY4" fmla="*/ 4400 h 433355"/>
              <a:gd name="connsiteX5" fmla="*/ 2606843 w 2606843"/>
              <a:gd name="connsiteY5" fmla="*/ 216569 h 433355"/>
              <a:gd name="connsiteX6" fmla="*/ 2433920 w 2606843"/>
              <a:gd name="connsiteY6" fmla="*/ 428738 h 433355"/>
              <a:gd name="connsiteX7" fmla="*/ 2404127 w 2606843"/>
              <a:gd name="connsiteY7" fmla="*/ 431742 h 433355"/>
              <a:gd name="connsiteX8" fmla="*/ 2404127 w 2606843"/>
              <a:gd name="connsiteY8" fmla="*/ 433354 h 433355"/>
              <a:gd name="connsiteX9" fmla="*/ 216579 w 2606843"/>
              <a:gd name="connsiteY9" fmla="*/ 433354 h 433355"/>
              <a:gd name="connsiteX10" fmla="*/ 216569 w 2606843"/>
              <a:gd name="connsiteY10" fmla="*/ 433355 h 433355"/>
              <a:gd name="connsiteX11" fmla="*/ 216559 w 2606843"/>
              <a:gd name="connsiteY11" fmla="*/ 433354 h 433355"/>
              <a:gd name="connsiteX12" fmla="*/ 194691 w 2606843"/>
              <a:gd name="connsiteY12" fmla="*/ 433354 h 433355"/>
              <a:gd name="connsiteX13" fmla="*/ 194691 w 2606843"/>
              <a:gd name="connsiteY13" fmla="*/ 431150 h 433355"/>
              <a:gd name="connsiteX14" fmla="*/ 172923 w 2606843"/>
              <a:gd name="connsiteY14" fmla="*/ 428955 h 433355"/>
              <a:gd name="connsiteX15" fmla="*/ 0 w 2606843"/>
              <a:gd name="connsiteY15" fmla="*/ 216786 h 433355"/>
              <a:gd name="connsiteX16" fmla="*/ 172923 w 2606843"/>
              <a:gd name="connsiteY16" fmla="*/ 4617 h 433355"/>
              <a:gd name="connsiteX17" fmla="*/ 194691 w 2606843"/>
              <a:gd name="connsiteY17" fmla="*/ 2423 h 433355"/>
              <a:gd name="connsiteX18" fmla="*/ 194691 w 2606843"/>
              <a:gd name="connsiteY18" fmla="*/ 217 h 433355"/>
              <a:gd name="connsiteX19" fmla="*/ 216569 w 2606843"/>
              <a:gd name="connsiteY19" fmla="*/ 217 h 433355"/>
              <a:gd name="connsiteX20" fmla="*/ 2388121 w 2606843"/>
              <a:gd name="connsiteY20" fmla="*/ 217 h 4333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6843" h="433355">
                <a:moveTo>
                  <a:pt x="2390274" y="0"/>
                </a:moveTo>
                <a:lnTo>
                  <a:pt x="2392427" y="217"/>
                </a:lnTo>
                <a:lnTo>
                  <a:pt x="2404127" y="217"/>
                </a:lnTo>
                <a:lnTo>
                  <a:pt x="2404127" y="1397"/>
                </a:lnTo>
                <a:lnTo>
                  <a:pt x="2433920" y="4400"/>
                </a:lnTo>
                <a:cubicBezTo>
                  <a:pt x="2532607" y="24594"/>
                  <a:pt x="2606843" y="111912"/>
                  <a:pt x="2606843" y="216569"/>
                </a:cubicBezTo>
                <a:cubicBezTo>
                  <a:pt x="2606843" y="321226"/>
                  <a:pt x="2532607" y="408544"/>
                  <a:pt x="2433920" y="428738"/>
                </a:cubicBezTo>
                <a:lnTo>
                  <a:pt x="2404127" y="431742"/>
                </a:lnTo>
                <a:lnTo>
                  <a:pt x="2404127" y="433354"/>
                </a:lnTo>
                <a:lnTo>
                  <a:pt x="216579" y="433354"/>
                </a:lnTo>
                <a:lnTo>
                  <a:pt x="216569" y="433355"/>
                </a:lnTo>
                <a:lnTo>
                  <a:pt x="216559" y="433354"/>
                </a:lnTo>
                <a:lnTo>
                  <a:pt x="194691" y="433354"/>
                </a:lnTo>
                <a:lnTo>
                  <a:pt x="194691" y="431150"/>
                </a:lnTo>
                <a:lnTo>
                  <a:pt x="172923" y="428955"/>
                </a:lnTo>
                <a:cubicBezTo>
                  <a:pt x="74236" y="408761"/>
                  <a:pt x="0" y="321443"/>
                  <a:pt x="0" y="216786"/>
                </a:cubicBezTo>
                <a:cubicBezTo>
                  <a:pt x="0" y="112129"/>
                  <a:pt x="74236" y="24811"/>
                  <a:pt x="172923" y="4617"/>
                </a:cubicBezTo>
                <a:lnTo>
                  <a:pt x="194691" y="2423"/>
                </a:lnTo>
                <a:lnTo>
                  <a:pt x="194691" y="217"/>
                </a:lnTo>
                <a:lnTo>
                  <a:pt x="216569" y="217"/>
                </a:lnTo>
                <a:lnTo>
                  <a:pt x="2388121" y="217"/>
                </a:lnTo>
                <a:close/>
              </a:path>
            </a:pathLst>
          </a:custGeom>
          <a:solidFill>
            <a:srgbClr val="f09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18413" y="1278163"/>
            <a:ext cx="3659677" cy="179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kern="0" spc="-50">
                <a:solidFill>
                  <a:schemeClr val="bg1"/>
                </a:solidFill>
              </a:rPr>
              <a:t>독보적인 기술력 확보를 통한 시장 지배력 구축</a:t>
            </a:r>
            <a:endParaRPr kumimoji="0" lang="ko-KR" altLang="en-US" sz="1200" b="1" kern="0" spc="-50">
              <a:solidFill>
                <a:schemeClr val="bg1"/>
              </a:solidFill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1663183" y="1669189"/>
            <a:ext cx="4232280" cy="1089772"/>
          </a:xfrm>
          <a:prstGeom prst="rect">
            <a:avLst/>
          </a:prstGeom>
        </p:spPr>
        <p:txBody>
          <a:bodyPr wrap="square" lIns="36000" rIns="36000">
            <a:noAutofit/>
          </a:bodyPr>
          <a:lstStyle/>
          <a:p>
            <a:pPr marL="171450" marR="0" lvl="0" indent="-171450" algn="l" defTabSz="914400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보유한 특허를 활용한 신규 식재료 개발</a:t>
            </a:r>
            <a:endParaRPr kumimoji="0" lang="ko-KR" altLang="en-US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공장 및 설비 증설 및 우수 인력 확보</a:t>
            </a:r>
            <a:endParaRPr kumimoji="0" lang="ko-KR" altLang="en-US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기존 매출처 확대 및 신규채널</a:t>
            </a: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(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온라인 판매</a:t>
            </a: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, HMR 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등</a:t>
            </a: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) 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개척</a:t>
            </a:r>
            <a:endParaRPr kumimoji="0" lang="ko-KR" altLang="en-US" sz="1200" b="0" i="0" u="none" strike="noStrike" kern="1200" cap="none" spc="0" normalizeH="0" baseline="0">
              <a:effectLst/>
              <a:uLnTx/>
              <a:uFillTx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70023" y="3070799"/>
            <a:ext cx="4299284" cy="13475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자유형: 도형 17"/>
          <p:cNvSpPr/>
          <p:nvPr/>
        </p:nvSpPr>
        <p:spPr>
          <a:xfrm>
            <a:off x="1711326" y="2854121"/>
            <a:ext cx="3816679" cy="433355"/>
          </a:xfrm>
          <a:custGeom>
            <a:avLst/>
            <a:gdLst>
              <a:gd name="connsiteX0" fmla="*/ 2390274 w 2606843"/>
              <a:gd name="connsiteY0" fmla="*/ 0 h 433355"/>
              <a:gd name="connsiteX1" fmla="*/ 2392427 w 2606843"/>
              <a:gd name="connsiteY1" fmla="*/ 217 h 433355"/>
              <a:gd name="connsiteX2" fmla="*/ 2404127 w 2606843"/>
              <a:gd name="connsiteY2" fmla="*/ 217 h 433355"/>
              <a:gd name="connsiteX3" fmla="*/ 2404127 w 2606843"/>
              <a:gd name="connsiteY3" fmla="*/ 1397 h 433355"/>
              <a:gd name="connsiteX4" fmla="*/ 2433920 w 2606843"/>
              <a:gd name="connsiteY4" fmla="*/ 4400 h 433355"/>
              <a:gd name="connsiteX5" fmla="*/ 2606843 w 2606843"/>
              <a:gd name="connsiteY5" fmla="*/ 216569 h 433355"/>
              <a:gd name="connsiteX6" fmla="*/ 2433920 w 2606843"/>
              <a:gd name="connsiteY6" fmla="*/ 428738 h 433355"/>
              <a:gd name="connsiteX7" fmla="*/ 2404127 w 2606843"/>
              <a:gd name="connsiteY7" fmla="*/ 431742 h 433355"/>
              <a:gd name="connsiteX8" fmla="*/ 2404127 w 2606843"/>
              <a:gd name="connsiteY8" fmla="*/ 433354 h 433355"/>
              <a:gd name="connsiteX9" fmla="*/ 216579 w 2606843"/>
              <a:gd name="connsiteY9" fmla="*/ 433354 h 433355"/>
              <a:gd name="connsiteX10" fmla="*/ 216569 w 2606843"/>
              <a:gd name="connsiteY10" fmla="*/ 433355 h 433355"/>
              <a:gd name="connsiteX11" fmla="*/ 216559 w 2606843"/>
              <a:gd name="connsiteY11" fmla="*/ 433354 h 433355"/>
              <a:gd name="connsiteX12" fmla="*/ 194691 w 2606843"/>
              <a:gd name="connsiteY12" fmla="*/ 433354 h 433355"/>
              <a:gd name="connsiteX13" fmla="*/ 194691 w 2606843"/>
              <a:gd name="connsiteY13" fmla="*/ 431150 h 433355"/>
              <a:gd name="connsiteX14" fmla="*/ 172923 w 2606843"/>
              <a:gd name="connsiteY14" fmla="*/ 428955 h 433355"/>
              <a:gd name="connsiteX15" fmla="*/ 0 w 2606843"/>
              <a:gd name="connsiteY15" fmla="*/ 216786 h 433355"/>
              <a:gd name="connsiteX16" fmla="*/ 172923 w 2606843"/>
              <a:gd name="connsiteY16" fmla="*/ 4617 h 433355"/>
              <a:gd name="connsiteX17" fmla="*/ 194691 w 2606843"/>
              <a:gd name="connsiteY17" fmla="*/ 2423 h 433355"/>
              <a:gd name="connsiteX18" fmla="*/ 194691 w 2606843"/>
              <a:gd name="connsiteY18" fmla="*/ 217 h 433355"/>
              <a:gd name="connsiteX19" fmla="*/ 216569 w 2606843"/>
              <a:gd name="connsiteY19" fmla="*/ 217 h 433355"/>
              <a:gd name="connsiteX20" fmla="*/ 2388121 w 2606843"/>
              <a:gd name="connsiteY20" fmla="*/ 217 h 4333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6843" h="433355">
                <a:moveTo>
                  <a:pt x="2390274" y="0"/>
                </a:moveTo>
                <a:lnTo>
                  <a:pt x="2392427" y="217"/>
                </a:lnTo>
                <a:lnTo>
                  <a:pt x="2404127" y="217"/>
                </a:lnTo>
                <a:lnTo>
                  <a:pt x="2404127" y="1397"/>
                </a:lnTo>
                <a:lnTo>
                  <a:pt x="2433920" y="4400"/>
                </a:lnTo>
                <a:cubicBezTo>
                  <a:pt x="2532607" y="24594"/>
                  <a:pt x="2606843" y="111912"/>
                  <a:pt x="2606843" y="216569"/>
                </a:cubicBezTo>
                <a:cubicBezTo>
                  <a:pt x="2606843" y="321226"/>
                  <a:pt x="2532607" y="408544"/>
                  <a:pt x="2433920" y="428738"/>
                </a:cubicBezTo>
                <a:lnTo>
                  <a:pt x="2404127" y="431742"/>
                </a:lnTo>
                <a:lnTo>
                  <a:pt x="2404127" y="433354"/>
                </a:lnTo>
                <a:lnTo>
                  <a:pt x="216579" y="433354"/>
                </a:lnTo>
                <a:lnTo>
                  <a:pt x="216569" y="433355"/>
                </a:lnTo>
                <a:lnTo>
                  <a:pt x="216559" y="433354"/>
                </a:lnTo>
                <a:lnTo>
                  <a:pt x="194691" y="433354"/>
                </a:lnTo>
                <a:lnTo>
                  <a:pt x="194691" y="431150"/>
                </a:lnTo>
                <a:lnTo>
                  <a:pt x="172923" y="428955"/>
                </a:lnTo>
                <a:cubicBezTo>
                  <a:pt x="74236" y="408761"/>
                  <a:pt x="0" y="321443"/>
                  <a:pt x="0" y="216786"/>
                </a:cubicBezTo>
                <a:cubicBezTo>
                  <a:pt x="0" y="112129"/>
                  <a:pt x="74236" y="24811"/>
                  <a:pt x="172923" y="4617"/>
                </a:cubicBezTo>
                <a:lnTo>
                  <a:pt x="194691" y="2423"/>
                </a:lnTo>
                <a:lnTo>
                  <a:pt x="194691" y="217"/>
                </a:lnTo>
                <a:lnTo>
                  <a:pt x="216569" y="217"/>
                </a:lnTo>
                <a:lnTo>
                  <a:pt x="2388121" y="21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18414" y="2968227"/>
            <a:ext cx="1395079" cy="1750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kern="0" spc="-50">
                <a:solidFill>
                  <a:schemeClr val="bg1"/>
                </a:solidFill>
              </a:rPr>
              <a:t>글로벌 시장 진출 </a:t>
            </a:r>
            <a:endParaRPr kumimoji="0" lang="ko-KR" altLang="en-US" sz="1200" b="1" kern="0" spc="-50">
              <a:solidFill>
                <a:schemeClr val="bg1"/>
              </a:solidFill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1663183" y="3359253"/>
            <a:ext cx="4232280" cy="1089772"/>
          </a:xfrm>
          <a:prstGeom prst="rect">
            <a:avLst/>
          </a:prstGeom>
        </p:spPr>
        <p:txBody>
          <a:bodyPr wrap="square" lIns="36000" rIns="36000">
            <a:noAutofit/>
          </a:bodyPr>
          <a:lstStyle/>
          <a:p>
            <a:pPr marL="171450" marR="0" lvl="0" indent="-171450" algn="l" defTabSz="914400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인도네시아 </a:t>
            </a: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MUI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할랄 인증 추진을 통한 무슬림 시장 개척</a:t>
            </a:r>
            <a:endParaRPr kumimoji="0" lang="ko-KR" altLang="en-US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FDA 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인증을 통한 미국</a:t>
            </a: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, 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캐나다 시장 진출 준비</a:t>
            </a:r>
            <a:endParaRPr kumimoji="0" lang="ko-KR" altLang="en-US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일본 지사 활성화를 통한 아시아 시장 개척</a:t>
            </a: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70023" y="4747008"/>
            <a:ext cx="4299284" cy="1347537"/>
          </a:xfrm>
          <a:prstGeom prst="rect">
            <a:avLst/>
          </a:prstGeom>
          <a:solidFill>
            <a:srgbClr val="f1f8fd"/>
          </a:solidFill>
          <a:ln w="28575" cap="flat" cmpd="sng" algn="ctr">
            <a:solidFill>
              <a:srgbClr val="b3deff"/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자유형: 도형 22"/>
          <p:cNvSpPr/>
          <p:nvPr/>
        </p:nvSpPr>
        <p:spPr>
          <a:xfrm>
            <a:off x="1711326" y="4530330"/>
            <a:ext cx="3816679" cy="433355"/>
          </a:xfrm>
          <a:custGeom>
            <a:avLst/>
            <a:gdLst>
              <a:gd name="connsiteX0" fmla="*/ 2390274 w 2606843"/>
              <a:gd name="connsiteY0" fmla="*/ 0 h 433355"/>
              <a:gd name="connsiteX1" fmla="*/ 2392427 w 2606843"/>
              <a:gd name="connsiteY1" fmla="*/ 217 h 433355"/>
              <a:gd name="connsiteX2" fmla="*/ 2404127 w 2606843"/>
              <a:gd name="connsiteY2" fmla="*/ 217 h 433355"/>
              <a:gd name="connsiteX3" fmla="*/ 2404127 w 2606843"/>
              <a:gd name="connsiteY3" fmla="*/ 1397 h 433355"/>
              <a:gd name="connsiteX4" fmla="*/ 2433920 w 2606843"/>
              <a:gd name="connsiteY4" fmla="*/ 4400 h 433355"/>
              <a:gd name="connsiteX5" fmla="*/ 2606843 w 2606843"/>
              <a:gd name="connsiteY5" fmla="*/ 216569 h 433355"/>
              <a:gd name="connsiteX6" fmla="*/ 2433920 w 2606843"/>
              <a:gd name="connsiteY6" fmla="*/ 428738 h 433355"/>
              <a:gd name="connsiteX7" fmla="*/ 2404127 w 2606843"/>
              <a:gd name="connsiteY7" fmla="*/ 431742 h 433355"/>
              <a:gd name="connsiteX8" fmla="*/ 2404127 w 2606843"/>
              <a:gd name="connsiteY8" fmla="*/ 433354 h 433355"/>
              <a:gd name="connsiteX9" fmla="*/ 216579 w 2606843"/>
              <a:gd name="connsiteY9" fmla="*/ 433354 h 433355"/>
              <a:gd name="connsiteX10" fmla="*/ 216569 w 2606843"/>
              <a:gd name="connsiteY10" fmla="*/ 433355 h 433355"/>
              <a:gd name="connsiteX11" fmla="*/ 216559 w 2606843"/>
              <a:gd name="connsiteY11" fmla="*/ 433354 h 433355"/>
              <a:gd name="connsiteX12" fmla="*/ 194691 w 2606843"/>
              <a:gd name="connsiteY12" fmla="*/ 433354 h 433355"/>
              <a:gd name="connsiteX13" fmla="*/ 194691 w 2606843"/>
              <a:gd name="connsiteY13" fmla="*/ 431150 h 433355"/>
              <a:gd name="connsiteX14" fmla="*/ 172923 w 2606843"/>
              <a:gd name="connsiteY14" fmla="*/ 428955 h 433355"/>
              <a:gd name="connsiteX15" fmla="*/ 0 w 2606843"/>
              <a:gd name="connsiteY15" fmla="*/ 216786 h 433355"/>
              <a:gd name="connsiteX16" fmla="*/ 172923 w 2606843"/>
              <a:gd name="connsiteY16" fmla="*/ 4617 h 433355"/>
              <a:gd name="connsiteX17" fmla="*/ 194691 w 2606843"/>
              <a:gd name="connsiteY17" fmla="*/ 2423 h 433355"/>
              <a:gd name="connsiteX18" fmla="*/ 194691 w 2606843"/>
              <a:gd name="connsiteY18" fmla="*/ 217 h 433355"/>
              <a:gd name="connsiteX19" fmla="*/ 216569 w 2606843"/>
              <a:gd name="connsiteY19" fmla="*/ 217 h 433355"/>
              <a:gd name="connsiteX20" fmla="*/ 2388121 w 2606843"/>
              <a:gd name="connsiteY20" fmla="*/ 217 h 4333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6843" h="433355">
                <a:moveTo>
                  <a:pt x="2390274" y="0"/>
                </a:moveTo>
                <a:lnTo>
                  <a:pt x="2392427" y="217"/>
                </a:lnTo>
                <a:lnTo>
                  <a:pt x="2404127" y="217"/>
                </a:lnTo>
                <a:lnTo>
                  <a:pt x="2404127" y="1397"/>
                </a:lnTo>
                <a:lnTo>
                  <a:pt x="2433920" y="4400"/>
                </a:lnTo>
                <a:cubicBezTo>
                  <a:pt x="2532607" y="24594"/>
                  <a:pt x="2606843" y="111912"/>
                  <a:pt x="2606843" y="216569"/>
                </a:cubicBezTo>
                <a:cubicBezTo>
                  <a:pt x="2606843" y="321226"/>
                  <a:pt x="2532607" y="408544"/>
                  <a:pt x="2433920" y="428738"/>
                </a:cubicBezTo>
                <a:lnTo>
                  <a:pt x="2404127" y="431742"/>
                </a:lnTo>
                <a:lnTo>
                  <a:pt x="2404127" y="433354"/>
                </a:lnTo>
                <a:lnTo>
                  <a:pt x="216579" y="433354"/>
                </a:lnTo>
                <a:lnTo>
                  <a:pt x="216569" y="433355"/>
                </a:lnTo>
                <a:lnTo>
                  <a:pt x="216559" y="433354"/>
                </a:lnTo>
                <a:lnTo>
                  <a:pt x="194691" y="433354"/>
                </a:lnTo>
                <a:lnTo>
                  <a:pt x="194691" y="431150"/>
                </a:lnTo>
                <a:lnTo>
                  <a:pt x="172923" y="428955"/>
                </a:lnTo>
                <a:cubicBezTo>
                  <a:pt x="74236" y="408761"/>
                  <a:pt x="0" y="321443"/>
                  <a:pt x="0" y="216786"/>
                </a:cubicBezTo>
                <a:cubicBezTo>
                  <a:pt x="0" y="112129"/>
                  <a:pt x="74236" y="24811"/>
                  <a:pt x="172923" y="4617"/>
                </a:cubicBezTo>
                <a:lnTo>
                  <a:pt x="194691" y="2423"/>
                </a:lnTo>
                <a:lnTo>
                  <a:pt x="194691" y="217"/>
                </a:lnTo>
                <a:lnTo>
                  <a:pt x="216569" y="217"/>
                </a:lnTo>
                <a:lnTo>
                  <a:pt x="2388121" y="217"/>
                </a:lnTo>
                <a:close/>
              </a:path>
            </a:pathLst>
          </a:custGeom>
          <a:solidFill>
            <a:srgbClr val="6bb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918412" y="4644436"/>
            <a:ext cx="3716577" cy="175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kumimoji="0" lang="ko-KR" altLang="en-US" sz="1200" b="1" kern="0" spc="-50">
                <a:solidFill>
                  <a:schemeClr val="bg1"/>
                </a:solidFill>
              </a:rPr>
              <a:t>업체 협업을 통한 신규시장 개척 및 매출 극대화</a:t>
            </a:r>
            <a:endParaRPr kumimoji="0" lang="ko-KR" altLang="en-US" sz="1200" b="1" kern="0" spc="-50">
              <a:solidFill>
                <a:schemeClr val="bg1"/>
              </a:solidFill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1663183" y="5035462"/>
            <a:ext cx="4232280" cy="1089772"/>
          </a:xfrm>
          <a:prstGeom prst="rect">
            <a:avLst/>
          </a:prstGeom>
        </p:spPr>
        <p:txBody>
          <a:bodyPr wrap="square" lIns="36000" rIns="36000">
            <a:noAutofit/>
          </a:bodyPr>
          <a:lstStyle/>
          <a:p>
            <a:pPr marL="171450" marR="0" lvl="0" indent="-171450" algn="l" defTabSz="914400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프렌차이즈 업체와 공동 신메뉴 개발 통한 매출 시너지</a:t>
            </a:r>
            <a:endParaRPr kumimoji="0" lang="ko-KR" altLang="en-US" sz="1200" b="0" i="0" u="none" strike="noStrike" kern="1200" cap="none" spc="0" normalizeH="0" baseline="0">
              <a:effectLst/>
              <a:uLnTx/>
              <a:uFillTx/>
            </a:endParaRPr>
          </a:p>
          <a:p>
            <a:pPr marL="171450" marR="0" lvl="0" indent="-171450" algn="l" defTabSz="914400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lang="ko-KR" altLang="en-US" sz="1200"/>
              <a:t>원료 공급업체 협업을 통한 상품 품질 향상 및 원가 절감</a:t>
            </a:r>
            <a:endParaRPr lang="ko-KR" altLang="en-US" sz="1200"/>
          </a:p>
          <a:p>
            <a:pPr marL="171450" marR="0" lvl="0" indent="-171450" algn="l" defTabSz="914400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Font typeface="Wingdings"/>
              <a:buChar char="ü"/>
              <a:defRPr/>
            </a:pP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각종 보유 기술을 응용한 신규 </a:t>
            </a:r>
            <a:r>
              <a:rPr kumimoji="0" lang="en-US" altLang="ko-KR" sz="1200" b="0" i="0" u="none" strike="noStrike" kern="1200" cap="none" spc="0" normalizeH="0" baseline="0">
                <a:effectLst/>
                <a:uLnTx/>
                <a:uFillTx/>
              </a:rPr>
              <a:t>HMR, MEALKIT </a:t>
            </a:r>
            <a:r>
              <a:rPr kumimoji="0" lang="ko-KR" altLang="en-US" sz="1200" b="0" i="0" u="none" strike="noStrike" kern="1200" cap="none" spc="0" normalizeH="0" baseline="0">
                <a:effectLst/>
                <a:uLnTx/>
                <a:uFillTx/>
              </a:rPr>
              <a:t>상품 개발</a:t>
            </a:r>
            <a:endParaRPr kumimoji="0" lang="en-US" altLang="ko-KR" sz="1200" b="0" i="0" u="none" strike="noStrike" kern="1200" cap="none" spc="0" normalizeH="0" baseline="0">
              <a:effectLst/>
              <a:uLnTx/>
              <a:uFillTx/>
            </a:endParaRPr>
          </a:p>
        </p:txBody>
      </p:sp>
      <p:sp>
        <p:nvSpPr>
          <p:cNvPr id="21" name="자유형: 도형 43"/>
          <p:cNvSpPr/>
          <p:nvPr/>
        </p:nvSpPr>
        <p:spPr>
          <a:xfrm>
            <a:off x="6116334" y="2270821"/>
            <a:ext cx="3827737" cy="3821679"/>
          </a:xfrm>
          <a:custGeom>
            <a:avLst/>
            <a:gdLst>
              <a:gd name="connsiteX0" fmla="*/ 0 w 2379411"/>
              <a:gd name="connsiteY0" fmla="*/ 0 h 2375645"/>
              <a:gd name="connsiteX1" fmla="*/ 230346 w 2379411"/>
              <a:gd name="connsiteY1" fmla="*/ 11631 h 2375645"/>
              <a:gd name="connsiteX2" fmla="*/ 2367980 w 2379411"/>
              <a:gd name="connsiteY2" fmla="*/ 2149265 h 2375645"/>
              <a:gd name="connsiteX3" fmla="*/ 2379411 w 2379411"/>
              <a:gd name="connsiteY3" fmla="*/ 2375645 h 2375645"/>
              <a:gd name="connsiteX4" fmla="*/ 0 w 2379411"/>
              <a:gd name="connsiteY4" fmla="*/ 2375645 h 2375645"/>
              <a:gd name="connsiteX5" fmla="*/ 0 w 2379411"/>
              <a:gd name="connsiteY5" fmla="*/ 0 h 23756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411" h="2375645">
                <a:moveTo>
                  <a:pt x="0" y="0"/>
                </a:moveTo>
                <a:lnTo>
                  <a:pt x="230346" y="11631"/>
                </a:lnTo>
                <a:cubicBezTo>
                  <a:pt x="1357460" y="126096"/>
                  <a:pt x="2253515" y="1022151"/>
                  <a:pt x="2367980" y="2149265"/>
                </a:cubicBezTo>
                <a:lnTo>
                  <a:pt x="2379411" y="2375645"/>
                </a:lnTo>
                <a:lnTo>
                  <a:pt x="0" y="2375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자유형: 도형 42"/>
          <p:cNvSpPr/>
          <p:nvPr/>
        </p:nvSpPr>
        <p:spPr>
          <a:xfrm>
            <a:off x="6116335" y="2487996"/>
            <a:ext cx="3610219" cy="3604505"/>
          </a:xfrm>
          <a:custGeom>
            <a:avLst/>
            <a:gdLst>
              <a:gd name="connsiteX0" fmla="*/ 0 w 2379411"/>
              <a:gd name="connsiteY0" fmla="*/ 0 h 2375645"/>
              <a:gd name="connsiteX1" fmla="*/ 230346 w 2379411"/>
              <a:gd name="connsiteY1" fmla="*/ 11631 h 2375645"/>
              <a:gd name="connsiteX2" fmla="*/ 2367980 w 2379411"/>
              <a:gd name="connsiteY2" fmla="*/ 2149265 h 2375645"/>
              <a:gd name="connsiteX3" fmla="*/ 2379411 w 2379411"/>
              <a:gd name="connsiteY3" fmla="*/ 2375645 h 2375645"/>
              <a:gd name="connsiteX4" fmla="*/ 0 w 2379411"/>
              <a:gd name="connsiteY4" fmla="*/ 2375645 h 2375645"/>
              <a:gd name="connsiteX5" fmla="*/ 0 w 2379411"/>
              <a:gd name="connsiteY5" fmla="*/ 0 h 23756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411" h="2375645">
                <a:moveTo>
                  <a:pt x="0" y="0"/>
                </a:moveTo>
                <a:lnTo>
                  <a:pt x="230346" y="11631"/>
                </a:lnTo>
                <a:cubicBezTo>
                  <a:pt x="1357460" y="126096"/>
                  <a:pt x="2253515" y="1022151"/>
                  <a:pt x="2367980" y="2149265"/>
                </a:cubicBezTo>
                <a:lnTo>
                  <a:pt x="2379411" y="2375645"/>
                </a:lnTo>
                <a:lnTo>
                  <a:pt x="0" y="2375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자유형: 도형 41"/>
          <p:cNvSpPr/>
          <p:nvPr/>
        </p:nvSpPr>
        <p:spPr>
          <a:xfrm>
            <a:off x="6102481" y="3574846"/>
            <a:ext cx="2521647" cy="2517656"/>
          </a:xfrm>
          <a:custGeom>
            <a:avLst/>
            <a:gdLst>
              <a:gd name="connsiteX0" fmla="*/ 0 w 2379411"/>
              <a:gd name="connsiteY0" fmla="*/ 0 h 2375645"/>
              <a:gd name="connsiteX1" fmla="*/ 230346 w 2379411"/>
              <a:gd name="connsiteY1" fmla="*/ 11631 h 2375645"/>
              <a:gd name="connsiteX2" fmla="*/ 2367980 w 2379411"/>
              <a:gd name="connsiteY2" fmla="*/ 2149265 h 2375645"/>
              <a:gd name="connsiteX3" fmla="*/ 2379411 w 2379411"/>
              <a:gd name="connsiteY3" fmla="*/ 2375645 h 2375645"/>
              <a:gd name="connsiteX4" fmla="*/ 0 w 2379411"/>
              <a:gd name="connsiteY4" fmla="*/ 2375645 h 2375645"/>
              <a:gd name="connsiteX5" fmla="*/ 0 w 2379411"/>
              <a:gd name="connsiteY5" fmla="*/ 0 h 23756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411" h="2375645">
                <a:moveTo>
                  <a:pt x="0" y="0"/>
                </a:moveTo>
                <a:lnTo>
                  <a:pt x="230346" y="11631"/>
                </a:lnTo>
                <a:cubicBezTo>
                  <a:pt x="1357460" y="126096"/>
                  <a:pt x="2253515" y="1022151"/>
                  <a:pt x="2367980" y="2149265"/>
                </a:cubicBezTo>
                <a:lnTo>
                  <a:pt x="2379411" y="2375645"/>
                </a:lnTo>
                <a:lnTo>
                  <a:pt x="0" y="2375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자유형: 도형 35"/>
          <p:cNvSpPr/>
          <p:nvPr/>
        </p:nvSpPr>
        <p:spPr>
          <a:xfrm>
            <a:off x="6102481" y="3716857"/>
            <a:ext cx="2379411" cy="2375645"/>
          </a:xfrm>
          <a:custGeom>
            <a:avLst/>
            <a:gdLst>
              <a:gd name="connsiteX0" fmla="*/ 0 w 2379411"/>
              <a:gd name="connsiteY0" fmla="*/ 0 h 2375645"/>
              <a:gd name="connsiteX1" fmla="*/ 230346 w 2379411"/>
              <a:gd name="connsiteY1" fmla="*/ 11631 h 2375645"/>
              <a:gd name="connsiteX2" fmla="*/ 2367980 w 2379411"/>
              <a:gd name="connsiteY2" fmla="*/ 2149265 h 2375645"/>
              <a:gd name="connsiteX3" fmla="*/ 2379411 w 2379411"/>
              <a:gd name="connsiteY3" fmla="*/ 2375645 h 2375645"/>
              <a:gd name="connsiteX4" fmla="*/ 0 w 2379411"/>
              <a:gd name="connsiteY4" fmla="*/ 2375645 h 2375645"/>
              <a:gd name="connsiteX5" fmla="*/ 0 w 2379411"/>
              <a:gd name="connsiteY5" fmla="*/ 0 h 23756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411" h="2375645">
                <a:moveTo>
                  <a:pt x="0" y="0"/>
                </a:moveTo>
                <a:lnTo>
                  <a:pt x="230346" y="11631"/>
                </a:lnTo>
                <a:cubicBezTo>
                  <a:pt x="1357460" y="126096"/>
                  <a:pt x="2253515" y="1022151"/>
                  <a:pt x="2367980" y="2149265"/>
                </a:cubicBezTo>
                <a:lnTo>
                  <a:pt x="2379411" y="2375645"/>
                </a:lnTo>
                <a:lnTo>
                  <a:pt x="0" y="2375645"/>
                </a:lnTo>
                <a:lnTo>
                  <a:pt x="0" y="0"/>
                </a:lnTo>
                <a:close/>
              </a:path>
            </a:pathLst>
          </a:custGeom>
          <a:solidFill>
            <a:srgbClr val="f1f8fd"/>
          </a:solidFill>
          <a:ln w="28575" cap="flat" cmpd="sng" algn="ctr">
            <a:solidFill>
              <a:srgbClr val="b3deff"/>
            </a:solidFill>
            <a:prstDash val="solid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eeform 51"/>
          <p:cNvSpPr/>
          <p:nvPr/>
        </p:nvSpPr>
        <p:spPr>
          <a:xfrm rot="21098472">
            <a:off x="7107648" y="2593205"/>
            <a:ext cx="1845109" cy="1483605"/>
          </a:xfrm>
          <a:custGeom>
            <a:avLst/>
            <a:gdLst>
              <a:gd name="T0" fmla="*/ 0 w 2214"/>
              <a:gd name="T1" fmla="*/ 1452 h 1830"/>
              <a:gd name="T2" fmla="*/ 1656 w 2214"/>
              <a:gd name="T3" fmla="*/ 174 h 1830"/>
              <a:gd name="T4" fmla="*/ 1410 w 2214"/>
              <a:gd name="T5" fmla="*/ 24 h 1830"/>
              <a:gd name="T6" fmla="*/ 2214 w 2214"/>
              <a:gd name="T7" fmla="*/ 0 h 1830"/>
              <a:gd name="T8" fmla="*/ 2004 w 2214"/>
              <a:gd name="T9" fmla="*/ 750 h 1830"/>
              <a:gd name="T10" fmla="*/ 1920 w 2214"/>
              <a:gd name="T11" fmla="*/ 498 h 1830"/>
              <a:gd name="T12" fmla="*/ 312 w 2214"/>
              <a:gd name="T13" fmla="*/ 1830 h 1830"/>
              <a:gd name="T14" fmla="*/ 18 w 2214"/>
              <a:gd name="T15" fmla="*/ 1818 h 1830"/>
              <a:gd name="T16" fmla="*/ 0 w 2214"/>
              <a:gd name="T17" fmla="*/ 1452 h 18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14" h="1830">
                <a:moveTo>
                  <a:pt x="0" y="1452"/>
                </a:moveTo>
                <a:lnTo>
                  <a:pt x="1656" y="174"/>
                </a:lnTo>
                <a:lnTo>
                  <a:pt x="1410" y="24"/>
                </a:lnTo>
                <a:lnTo>
                  <a:pt x="2214" y="0"/>
                </a:lnTo>
                <a:lnTo>
                  <a:pt x="2004" y="750"/>
                </a:lnTo>
                <a:lnTo>
                  <a:pt x="1920" y="498"/>
                </a:lnTo>
                <a:lnTo>
                  <a:pt x="312" y="1830"/>
                </a:lnTo>
                <a:lnTo>
                  <a:pt x="18" y="1818"/>
                </a:lnTo>
                <a:lnTo>
                  <a:pt x="0" y="1452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ea typeface="맑은 고딕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1357745" y="1316269"/>
            <a:ext cx="0" cy="4856596"/>
          </a:xfrm>
          <a:prstGeom prst="straightConnector1">
            <a:avLst/>
          </a:prstGeom>
          <a:ln w="38100">
            <a:solidFill>
              <a:srgbClr val="262626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H="1">
            <a:off x="1340836" y="6182719"/>
            <a:ext cx="10006030" cy="0"/>
          </a:xfrm>
          <a:prstGeom prst="straightConnector1">
            <a:avLst/>
          </a:prstGeom>
          <a:ln w="38100">
            <a:solidFill>
              <a:srgbClr val="262626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10389" y="5805748"/>
            <a:ext cx="56208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en-US" altLang="ko-KR" sz="2000" b="1" kern="0" spc="-50">
                <a:solidFill>
                  <a:srgbClr val="595959"/>
                </a:solidFill>
              </a:rPr>
              <a:t>2018</a:t>
            </a:r>
            <a:endParaRPr kumimoji="0" lang="ko-KR" altLang="en-US" sz="2000" b="1" kern="0" spc="-50">
              <a:solidFill>
                <a:srgbClr val="59595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84594" y="5805748"/>
            <a:ext cx="564231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en-US" altLang="ko-KR" sz="2000" b="1" kern="0" spc="-50">
                <a:solidFill>
                  <a:srgbClr val="595959"/>
                </a:solidFill>
              </a:rPr>
              <a:t>2021</a:t>
            </a:r>
            <a:endParaRPr kumimoji="0" lang="ko-KR" altLang="en-US" sz="2000" b="1" kern="0" spc="-50">
              <a:solidFill>
                <a:srgbClr val="59595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43328" y="5805748"/>
            <a:ext cx="56279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kumimoji="0" lang="en-US" altLang="ko-KR" sz="2000" b="1" kern="0" spc="-50">
                <a:solidFill>
                  <a:srgbClr val="595959"/>
                </a:solidFill>
              </a:rPr>
              <a:t>2023</a:t>
            </a:r>
            <a:endParaRPr kumimoji="0" lang="ko-KR" altLang="en-US" sz="2000" b="1" kern="0" spc="-50">
              <a:solidFill>
                <a:srgbClr val="595959"/>
              </a:solidFill>
            </a:endParaRP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>
          <a:xfrm>
            <a:off x="7527572" y="4904679"/>
            <a:ext cx="774712" cy="2641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b="1">
                <a:solidFill>
                  <a:srgbClr val="000000"/>
                </a:solidFill>
                <a:ea typeface="맑은 고딕"/>
              </a:rPr>
              <a:t>20</a:t>
            </a:r>
            <a:r>
              <a:rPr kumimoji="1" lang="ko-KR" altLang="en-US" sz="12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ea typeface="맑은 고딕"/>
              </a:rPr>
              <a:t>억</a:t>
            </a:r>
            <a:endParaRPr kumimoji="1" lang="ko-KR" altLang="en-US" sz="1200" b="1" i="0" u="none" strike="noStrike" kern="1200" cap="none" spc="0" normalizeH="0" baseline="0">
              <a:solidFill>
                <a:srgbClr val="000000"/>
              </a:solidFill>
              <a:ea typeface="맑은 고딕"/>
            </a:endParaRP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>
          <a:xfrm>
            <a:off x="8527810" y="4279545"/>
            <a:ext cx="774712" cy="2641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ea typeface="맑은 고딕"/>
              </a:rPr>
              <a:t>30</a:t>
            </a:r>
            <a:r>
              <a:rPr kumimoji="1" lang="ko-KR" altLang="en-US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ea typeface="맑은 고딕"/>
              </a:rPr>
              <a:t>억</a:t>
            </a:r>
            <a:endParaRPr kumimoji="1" lang="ko-KR" altLang="en-US" b="1" i="0" u="none" strike="noStrike" kern="1200" cap="none" spc="0" normalizeH="0" baseline="0">
              <a:solidFill>
                <a:srgbClr val="000000"/>
              </a:solidFill>
              <a:ea typeface="맑은 고딕"/>
            </a:endParaRPr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>
          <a:xfrm>
            <a:off x="9202708" y="3161007"/>
            <a:ext cx="1247681" cy="4177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ea typeface="맑은 고딕"/>
              </a:rPr>
              <a:t>100</a:t>
            </a:r>
            <a:r>
              <a:rPr kumimoji="1" lang="ko-KR" altLang="en-US" sz="2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ea typeface="맑은 고딕"/>
              </a:rPr>
              <a:t>억</a:t>
            </a:r>
            <a:endParaRPr kumimoji="1" lang="ko-KR" altLang="en-US" sz="2800" b="1" i="0" u="none" strike="noStrike" kern="1200" cap="none" spc="0" normalizeH="0" baseline="0">
              <a:solidFill>
                <a:srgbClr val="000000"/>
              </a:solidFill>
              <a:ea typeface="맑은 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00900" y="1705535"/>
            <a:ext cx="2056443" cy="292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l"/>
              <a:defRPr/>
            </a:pPr>
            <a:r>
              <a:rPr lang="ko-KR" altLang="en-US" sz="1400">
                <a:solidFill>
                  <a:srgbClr val="595959"/>
                </a:solidFill>
              </a:rPr>
              <a:t>안정적 성장단계</a:t>
            </a:r>
            <a:endParaRPr lang="ko-KR" altLang="en-US" sz="1400">
              <a:solidFill>
                <a:srgbClr val="59595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0900" y="2862956"/>
            <a:ext cx="2056443" cy="297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l"/>
              <a:defRPr/>
            </a:pPr>
            <a:r>
              <a:rPr lang="ko-KR" altLang="en-US" sz="1400">
                <a:solidFill>
                  <a:srgbClr val="595959"/>
                </a:solidFill>
              </a:rPr>
              <a:t>성장 가시화 단계</a:t>
            </a:r>
            <a:endParaRPr lang="ko-KR" altLang="en-US" sz="1400">
              <a:solidFill>
                <a:srgbClr val="59595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17858" y="4357513"/>
            <a:ext cx="2912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l"/>
              <a:defRPr/>
            </a:pPr>
            <a:r>
              <a:rPr lang="ko-KR" altLang="en-US" sz="1400">
                <a:solidFill>
                  <a:srgbClr val="595959"/>
                </a:solidFill>
              </a:rPr>
              <a:t>성장기반 조성 단계</a:t>
            </a:r>
            <a:endParaRPr lang="ko-KR" altLang="en-US" sz="1400">
              <a:solidFill>
                <a:srgbClr val="595959"/>
              </a:solidFill>
            </a:endParaRPr>
          </a:p>
        </p:txBody>
      </p:sp>
      <p:sp>
        <p:nvSpPr>
          <p:cNvPr id="37" name="Text Box 54"/>
          <p:cNvSpPr txBox="1">
            <a:spLocks noChangeArrowheads="1"/>
          </p:cNvSpPr>
          <p:nvPr/>
        </p:nvSpPr>
        <p:spPr>
          <a:xfrm>
            <a:off x="8903494" y="3666390"/>
            <a:ext cx="1911545" cy="4177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ko-KR" altLang="en-US" sz="1400" b="1" i="0" u="none" strike="noStrike" kern="1200" cap="none" spc="0" normalizeH="0" baseline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맑은 고딕"/>
              </a:rPr>
              <a:t>이익금 </a:t>
            </a:r>
            <a:r>
              <a:rPr lang="en-US" altLang="ko-KR" sz="1400" b="1">
                <a:solidFill>
                  <a:schemeClr val="accent2">
                    <a:lumMod val="75000"/>
                  </a:schemeClr>
                </a:solidFill>
                <a:ea typeface="맑은 고딕"/>
              </a:rPr>
              <a:t>40</a:t>
            </a:r>
            <a:r>
              <a:rPr kumimoji="1" lang="ko-KR" altLang="en-US" sz="1400" b="1" i="0" u="none" strike="noStrike" kern="1200" cap="none" spc="0" normalizeH="0" baseline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맑은 고딕"/>
              </a:rPr>
              <a:t>억</a:t>
            </a:r>
            <a:endParaRPr kumimoji="1" lang="ko-KR" altLang="en-US" sz="1400" b="1" i="0" u="none" strike="noStrike" kern="1200" cap="none" spc="0" normalizeH="0" baseline="0"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맑은 고딕"/>
            </a:endParaRP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400" b="1">
                <a:solidFill>
                  <a:schemeClr val="accent2">
                    <a:lumMod val="75000"/>
                  </a:schemeClr>
                </a:solidFill>
                <a:ea typeface="맑은 고딕"/>
              </a:rPr>
              <a:t>달성</a:t>
            </a:r>
            <a:endParaRPr kumimoji="1" lang="ko-KR" altLang="en-US" sz="1400" b="1" i="0" u="none" strike="noStrike" kern="1200" cap="none" spc="0" normalizeH="0" baseline="0"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897163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20553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마케팅 추진전략</a:t>
            </a:r>
            <a:endParaRPr lang="ko-KR" altLang="en-US" sz="2000"/>
          </a:p>
        </p:txBody>
      </p:sp>
      <p:sp>
        <p:nvSpPr>
          <p:cNvPr id="7" name="양쪽 모서리가 둥근 사각형 143"/>
          <p:cNvSpPr/>
          <p:nvPr/>
        </p:nvSpPr>
        <p:spPr>
          <a:xfrm>
            <a:off x="1109590" y="1344507"/>
            <a:ext cx="10186620" cy="490909"/>
          </a:xfrm>
          <a:prstGeom prst="round2SameRect">
            <a:avLst>
              <a:gd name="adj1" fmla="val 24604"/>
              <a:gd name="adj2" fmla="val 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b="0" spc="-50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088794" y="1314394"/>
          <a:ext cx="9562948" cy="560834"/>
        </p:xfrm>
        <a:graphic>
          <a:graphicData uri="http://schemas.openxmlformats.org/drawingml/2006/table">
            <a:tbl>
              <a:tblGrid>
                <a:gridCol w="2428770"/>
                <a:gridCol w="1111147"/>
                <a:gridCol w="467296"/>
                <a:gridCol w="1111147"/>
                <a:gridCol w="1111147"/>
                <a:gridCol w="1111147"/>
                <a:gridCol w="1111147"/>
                <a:gridCol w="1111147"/>
              </a:tblGrid>
              <a:tr h="284989">
                <a:tc rowSpan="2">
                  <a:txBody>
                    <a:bodyPr vert="horz" lIns="83127" tIns="50292" rIns="83127" bIns="50292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sz="1200" b="1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과업 구분</a:t>
                      </a:r>
                      <a:endParaRPr xmlns:mc="http://schemas.openxmlformats.org/markup-compatibility/2006" xmlns:hp="http://schemas.haansoft.com/office/presentation/8.0" kumimoji="1" lang="ko-KR" altLang="en-US" sz="1200" b="1" i="0" u="none" strike="noStrike" kern="1200" cap="none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endParaRPr>
                    </a:p>
                  </a:txBody>
                  <a:tcPr marL="83127" marR="83127" marT="50292" marB="50292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lIns="41564" tIns="41564" rIns="41564" bIns="41564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년</a:t>
                      </a:r>
                      <a:endPara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41564" marR="41564" marT="41564" marB="415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0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  <a:latin typeface="Rix모던고딕 B"/>
                          <a:ea typeface="Rix모던고딕 B"/>
                          <a:cs typeface="+mn-cs"/>
                        </a:rPr>
                        <a:t>7</a:t>
                      </a:r>
                      <a:r>
                        <a:rPr xmlns:mc="http://schemas.openxmlformats.org/markup-compatibility/2006" xmlns:hp="http://schemas.haansoft.com/office/presentation/8.0" kumimoji="1" lang="ko-KR" altLang="en-US" sz="10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  <a:latin typeface="Rix모던고딕 B"/>
                          <a:ea typeface="Rix모던고딕 B"/>
                          <a:cs typeface="+mn-cs"/>
                        </a:rPr>
                        <a:t>월</a:t>
                      </a:r>
                      <a:endParaRPr xmlns:mc="http://schemas.openxmlformats.org/markup-compatibility/2006" xmlns:hp="http://schemas.haansoft.com/office/presentation/8.0" kumimoji="1" lang="en-US" altLang="ko-KR" sz="1000" b="0" i="0" u="none" strike="noStrike" kern="1200" cap="none" spc="-150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  <a:latin typeface="Rix모던고딕 B"/>
                        <a:ea typeface="Rix모던고딕 B"/>
                        <a:cs typeface="+mn-cs"/>
                      </a:endParaRPr>
                    </a:p>
                  </a:txBody>
                  <a:tcPr marL="45720" marR="45720" marT="37785" marB="377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 vert="horz" lIns="41564" tIns="41564" rIns="41564" bIns="41564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년</a:t>
                      </a:r>
                      <a:endParaRPr xmlns:mc="http://schemas.openxmlformats.org/markup-compatibility/2006" xmlns:hp="http://schemas.haansoft.com/office/presentation/8.0" kumimoji="1" lang="en-US" altLang="ko-KR" sz="1200" b="0" i="0" u="none" strike="noStrike" kern="1200" cap="none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41564" marR="41564" marT="41564" marB="4156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0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  <a:latin typeface="Rix모던고딕 B"/>
                          <a:ea typeface="Rix모던고딕 B"/>
                          <a:cs typeface="+mn-cs"/>
                        </a:rPr>
                        <a:t>9</a:t>
                      </a:r>
                      <a:r>
                        <a:rPr xmlns:mc="http://schemas.openxmlformats.org/markup-compatibility/2006" xmlns:hp="http://schemas.haansoft.com/office/presentation/8.0" kumimoji="1" lang="ko-KR" altLang="en-US" sz="10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  <a:latin typeface="Rix모던고딕 B"/>
                          <a:ea typeface="Rix모던고딕 B"/>
                          <a:cs typeface="+mn-cs"/>
                        </a:rPr>
                        <a:t>월</a:t>
                      </a:r>
                      <a:endParaRPr xmlns:mc="http://schemas.openxmlformats.org/markup-compatibility/2006" xmlns:hp="http://schemas.haansoft.com/office/presentation/8.0" kumimoji="1" lang="en-US" altLang="ko-KR" sz="1000" b="0" i="0" u="none" strike="noStrike" kern="1200" cap="none" spc="-150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  <a:latin typeface="Rix모던고딕 B"/>
                        <a:ea typeface="Rix모던고딕 B"/>
                        <a:cs typeface="+mn-cs"/>
                      </a:endParaRPr>
                    </a:p>
                  </a:txBody>
                  <a:tcPr marL="45720" marR="45720" marT="37785" marB="377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0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  <a:latin typeface="Rix모던고딕 B"/>
                          <a:ea typeface="Rix모던고딕 B"/>
                          <a:cs typeface="+mn-cs"/>
                        </a:rPr>
                        <a:t>10</a:t>
                      </a:r>
                      <a:r>
                        <a:rPr xmlns:mc="http://schemas.openxmlformats.org/markup-compatibility/2006" xmlns:hp="http://schemas.haansoft.com/office/presentation/8.0" kumimoji="1" lang="ko-KR" altLang="en-US" sz="10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  <a:latin typeface="Rix모던고딕 B"/>
                          <a:ea typeface="Rix모던고딕 B"/>
                          <a:cs typeface="+mn-cs"/>
                        </a:rPr>
                        <a:t>월</a:t>
                      </a:r>
                      <a:endParaRPr xmlns:mc="http://schemas.openxmlformats.org/markup-compatibility/2006" xmlns:hp="http://schemas.haansoft.com/office/presentation/8.0" kumimoji="1" lang="ko-KR" altLang="en-US" sz="1000" b="0" i="0" u="none" strike="noStrike" kern="1200" cap="none" spc="-150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latin typeface="Rix모던고딕 B"/>
                        <a:ea typeface="Rix모던고딕 B"/>
                        <a:cs typeface="+mn-cs"/>
                      </a:endParaRPr>
                    </a:p>
                  </a:txBody>
                  <a:tcPr marL="45720" marR="45720" marT="37785" marB="377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0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  <a:latin typeface="Rix모던고딕 B"/>
                          <a:ea typeface="Rix모던고딕 B"/>
                          <a:cs typeface="+mn-cs"/>
                        </a:rPr>
                        <a:t>11</a:t>
                      </a:r>
                      <a:r>
                        <a:rPr xmlns:mc="http://schemas.openxmlformats.org/markup-compatibility/2006" xmlns:hp="http://schemas.haansoft.com/office/presentation/8.0" kumimoji="1" lang="ko-KR" altLang="en-US" sz="10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  <a:latin typeface="Rix모던고딕 B"/>
                          <a:ea typeface="Rix모던고딕 B"/>
                          <a:cs typeface="+mn-cs"/>
                        </a:rPr>
                        <a:t>월</a:t>
                      </a:r>
                      <a:endParaRPr xmlns:mc="http://schemas.openxmlformats.org/markup-compatibility/2006" xmlns:hp="http://schemas.haansoft.com/office/presentation/8.0" kumimoji="1" lang="en-US" altLang="ko-KR" sz="1000" b="0" i="0" u="none" strike="noStrike" kern="1200" cap="none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  <a:latin typeface="Rix모던고딕 B"/>
                        <a:ea typeface="Rix모던고딕 B"/>
                        <a:cs typeface="+mn-cs"/>
                      </a:endParaRPr>
                    </a:p>
                  </a:txBody>
                  <a:tcPr marL="45720" marR="45720" marT="37785" marB="377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50292" tIns="45720" rIns="50292" bIns="45720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년</a:t>
                      </a:r>
                      <a:endParaRPr xmlns:mc="http://schemas.openxmlformats.org/markup-compatibility/2006" xmlns:hp="http://schemas.haansoft.com/office/presentation/8.0" kumimoji="1" lang="en-US" altLang="ko-KR" sz="1200" b="0" i="0" u="none" strike="noStrike" kern="1200" cap="none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50292" marR="50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845">
                <a:tc vMerge="1">
                  <a:txBody>
                    <a:bodyPr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50292" tIns="45720" rIns="50292" bIns="45720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분기</a:t>
                      </a:r>
                      <a:endPara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50292" marR="50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50292" tIns="45720" rIns="50292" bIns="45720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분기</a:t>
                      </a:r>
                      <a:endPara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50292" marR="50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50292" tIns="45720" rIns="50292" bIns="45720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분기</a:t>
                      </a:r>
                      <a:endPara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50292" marR="50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50292" tIns="45720" rIns="50292" bIns="45720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분기</a:t>
                      </a:r>
                      <a:endPara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50292" marR="50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50292" tIns="45720" rIns="50292" bIns="45720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spc="-150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분기</a:t>
                      </a:r>
                      <a:endParaRPr xmlns:mc="http://schemas.openxmlformats.org/markup-compatibility/2006" xmlns:hp="http://schemas.haansoft.com/office/presentation/8.0" kumimoji="1" lang="ko-KR" altLang="en-US" sz="1200" b="0" i="0" u="none" strike="noStrike" kern="1200" cap="none" spc="-150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endParaRPr>
                    </a:p>
                  </a:txBody>
                  <a:tcPr marL="50292" marR="50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50292" tIns="45720" rIns="50292" bIns="45720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분기</a:t>
                      </a:r>
                      <a:endParaRPr xmlns:mc="http://schemas.openxmlformats.org/markup-compatibility/2006" xmlns:hp="http://schemas.haansoft.com/office/presentation/8.0" kumimoji="1" lang="en-US" altLang="ko-KR" sz="1200" b="0" i="0" u="none" strike="noStrike" kern="1200" cap="none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50292" marR="50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50292" tIns="45720" rIns="50292" bIns="45720" anchor="ctr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sz="12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xmlns:mc="http://schemas.openxmlformats.org/markup-compatibility/2006" xmlns:hp="http://schemas.haansoft.com/office/presentation/8.0" kumimoji="1" lang="ko-KR" altLang="en-US" sz="1200" b="0" i="0" u="none" strike="noStrike" kern="1200" cap="none" normalizeH="0" baseline="0" mc:Ignorable="hp" hp:hslEmbossed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40"/>
                              </a:srgbClr>
                            </a:outerShdw>
                          </a:effectLst>
                        </a:rPr>
                        <a:t>분기</a:t>
                      </a:r>
                      <a:endParaRPr xmlns:mc="http://schemas.openxmlformats.org/markup-compatibility/2006" xmlns:hp="http://schemas.haansoft.com/office/presentation/8.0" kumimoji="1" lang="en-US" altLang="ko-KR" sz="1200" b="0" i="0" u="none" strike="noStrike" kern="1200" cap="none" normalizeH="0" baseline="0" mc:Ignorable="hp" hp:hslEmbossed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effectLst>
                          <a:outerShdw blurRad="38100" dist="38100" dir="2700000" algn="tl">
                            <a:srgbClr val="000000">
                              <a:alpha val="43140"/>
                            </a:srgbClr>
                          </a:outerShdw>
                        </a:effectLst>
                      </a:endParaRPr>
                    </a:p>
                  </a:txBody>
                  <a:tcPr marL="50292" marR="50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111420" y="1882617"/>
          <a:ext cx="10185974" cy="4163900"/>
        </p:xfrm>
        <a:graphic>
          <a:graphicData uri="http://schemas.openxmlformats.org/drawingml/2006/table">
            <a:tbl>
              <a:tblGrid>
                <a:gridCol w="2398229"/>
                <a:gridCol w="1112535"/>
                <a:gridCol w="1112535"/>
                <a:gridCol w="1112535"/>
                <a:gridCol w="1112535"/>
                <a:gridCol w="1112535"/>
                <a:gridCol w="1112535"/>
                <a:gridCol w="1112535"/>
              </a:tblGrid>
              <a:tr h="832780">
                <a:tc>
                  <a:txBody>
                    <a:bodyPr vert="horz" lIns="79200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None/>
                        <a:defRPr/>
                      </a:pPr>
                      <a:r>
                        <a:rPr kumimoji="1" lang="ko-KR" altLang="en-US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온라인 직거래 확대</a:t>
                      </a:r>
                      <a:endParaRPr kumimoji="1" lang="ko-KR" altLang="en-US" sz="17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None/>
                        <a:defRPr/>
                      </a:pPr>
                      <a:r>
                        <a:rPr kumimoji="1" lang="en-US" altLang="ko-KR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(B2C </a:t>
                      </a:r>
                      <a:r>
                        <a:rPr kumimoji="1" lang="ko-KR" altLang="en-US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확대</a:t>
                      </a:r>
                      <a:r>
                        <a:rPr kumimoji="1" lang="en-US" altLang="ko-KR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)</a:t>
                      </a:r>
                      <a:endParaRPr kumimoji="1" lang="ko-KR" altLang="en-US" sz="17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79200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447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64448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2780">
                <a:tc>
                  <a:txBody>
                    <a:bodyPr vert="horz" lIns="79200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None/>
                        <a:defRPr/>
                      </a:pPr>
                      <a:r>
                        <a:rPr kumimoji="1" lang="ko-KR" altLang="en-US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홍보마케팅</a:t>
                      </a:r>
                      <a:endParaRPr kumimoji="1" lang="ko-KR" altLang="en-US" sz="17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None/>
                        <a:defRPr/>
                      </a:pPr>
                      <a:r>
                        <a:rPr kumimoji="1" lang="en-US" altLang="ko-KR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(</a:t>
                      </a:r>
                      <a:r>
                        <a:rPr kumimoji="1" lang="ko-KR" altLang="en-US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상품콘텐츠 강화</a:t>
                      </a:r>
                      <a:r>
                        <a:rPr kumimoji="1" lang="en-US" altLang="ko-KR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)</a:t>
                      </a:r>
                      <a:endParaRPr kumimoji="1" lang="ko-KR" altLang="en-US" sz="17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79200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  <a:tc>
                  <a:txBody>
                    <a:bodyPr vert="horz" lIns="64447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64448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</a:tr>
              <a:tr h="832780">
                <a:tc>
                  <a:txBody>
                    <a:bodyPr vert="horz" lIns="79200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None/>
                        <a:defRPr/>
                      </a:pPr>
                      <a:r>
                        <a:rPr kumimoji="1" lang="ko-KR" altLang="en-US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신제품 개발 </a:t>
                      </a:r>
                      <a:r>
                        <a:rPr kumimoji="1" lang="en-US" altLang="ko-KR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&amp; </a:t>
                      </a:r>
                      <a:endParaRPr kumimoji="1" lang="en-US" altLang="ko-KR" sz="17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None/>
                        <a:defRPr/>
                      </a:pPr>
                      <a:r>
                        <a:rPr kumimoji="1" lang="ko-KR" altLang="en-US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유통물류 최적화</a:t>
                      </a:r>
                      <a:endParaRPr kumimoji="1" lang="ko-KR" altLang="en-US" sz="17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79200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447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64448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32780">
                <a:tc>
                  <a:txBody>
                    <a:bodyPr vert="horz" lIns="79200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None/>
                        <a:defRPr/>
                      </a:pPr>
                      <a:r>
                        <a:rPr kumimoji="1" lang="ko-KR" altLang="en-US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국내 매출처 확대</a:t>
                      </a:r>
                      <a:endParaRPr kumimoji="1" lang="ko-KR" altLang="en-US" sz="17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79200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447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64448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2780">
                <a:tc>
                  <a:txBody>
                    <a:bodyPr vert="horz" lIns="79200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None/>
                        <a:defRPr/>
                      </a:pPr>
                      <a:r>
                        <a:rPr kumimoji="1" lang="ko-KR" altLang="en-US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국외 수출 확대</a:t>
                      </a:r>
                      <a:endParaRPr kumimoji="1" lang="ko-KR" altLang="en-US" sz="17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None/>
                        <a:defRPr/>
                      </a:pPr>
                      <a:r>
                        <a:rPr kumimoji="1" lang="en-US" altLang="ko-KR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(</a:t>
                      </a:r>
                      <a:r>
                        <a:rPr kumimoji="1" lang="ko-KR" altLang="en-US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무슬림 시장 진출</a:t>
                      </a:r>
                      <a:r>
                        <a:rPr kumimoji="1" lang="en-US" altLang="ko-KR" sz="1700" b="0" i="0" u="none" strike="noStrike" kern="1200" cap="none" normalizeH="0" baseline="0"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</a:rPr>
                        <a:t>)</a:t>
                      </a:r>
                      <a:endParaRPr kumimoji="1" lang="ko-KR" altLang="en-US" sz="17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79200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64447" tIns="23715" rIns="64447" bIns="23715" anchor="ctr" anchorCtr="0"/>
                    <a:p>
                      <a:pPr marL="0" marR="0" lvl="0" indent="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64448" marR="64448" marT="23716" marB="23716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85725" marR="0" lvl="0" indent="-85725" algn="l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ko-KR" altLang="en-US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lIns="82130" tIns="85067" rIns="82130" bIns="85067" anchor="ctr" anchorCtr="0"/>
                    <a:p>
                      <a:pPr marL="171450" marR="0" lvl="0" indent="-171450" algn="ctr" defTabSz="1349375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/>
                        <a:buChar char="•"/>
                        <a:defRPr/>
                      </a:pPr>
                      <a:endParaRPr kumimoji="1" lang="en-US" altLang="ko-KR" sz="1400" b="0" i="0" u="none" strike="noStrike" kern="1200" cap="none" normalizeH="0" baseline="0"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</a:endParaRPr>
                    </a:p>
                  </a:txBody>
                  <a:tcPr marL="82130" marR="82130" marT="85067" marB="85067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106" descr="s7"/>
          <p:cNvSpPr>
            <a:spLocks noChangeArrowheads="1"/>
          </p:cNvSpPr>
          <p:nvPr/>
        </p:nvSpPr>
        <p:spPr>
          <a:xfrm>
            <a:off x="3704401" y="2482928"/>
            <a:ext cx="7119261" cy="153471"/>
          </a:xfrm>
          <a:prstGeom prst="homePlate">
            <a:avLst>
              <a:gd name="adj" fmla="val 50000"/>
            </a:avLst>
          </a:prstGeom>
          <a:solidFill>
            <a:srgbClr val="e0e39d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330325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/>
              <a:buNone/>
              <a:defRPr/>
            </a:pPr>
            <a:r>
              <a:rPr kumimoji="0" lang="ko-KR" altLang="en-US" sz="800" b="0" kern="0" spc="-100"/>
              <a:t>자체몰 매출 지속적 확대</a:t>
            </a:r>
            <a:r>
              <a:rPr kumimoji="0" lang="en-US" altLang="ko-KR" sz="800" b="0" kern="0" spc="-100"/>
              <a:t>, </a:t>
            </a:r>
            <a:r>
              <a:rPr kumimoji="0" lang="ko-KR" altLang="en-US" sz="800" b="0" kern="0" spc="-100"/>
              <a:t>국내 온라인 시장 자체 관리</a:t>
            </a:r>
            <a:endParaRPr kumimoji="0" lang="ko-KR" altLang="en-US" sz="800" b="0" kern="0" spc="-100"/>
          </a:p>
        </p:txBody>
      </p:sp>
      <p:sp>
        <p:nvSpPr>
          <p:cNvPr id="12" name="AutoShape 106" descr="s7"/>
          <p:cNvSpPr>
            <a:spLocks noChangeArrowheads="1"/>
          </p:cNvSpPr>
          <p:nvPr/>
        </p:nvSpPr>
        <p:spPr>
          <a:xfrm>
            <a:off x="4796962" y="1989270"/>
            <a:ext cx="926602" cy="196301"/>
          </a:xfrm>
          <a:prstGeom prst="homePlat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330325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/>
              <a:buNone/>
              <a:defRPr/>
            </a:pPr>
            <a:r>
              <a:rPr kumimoji="0" lang="ko-KR" altLang="en-US" sz="800" b="1" kern="0" spc="-100">
                <a:solidFill>
                  <a:schemeClr val="bg1"/>
                </a:solidFill>
                <a:latin typeface="Rix모던고딕 B"/>
                <a:ea typeface="Rix모던고딕 B"/>
              </a:rPr>
              <a:t>자체몰 정비</a:t>
            </a:r>
            <a:endParaRPr kumimoji="0" lang="ko-KR" altLang="en-US" sz="800" b="1" kern="0" spc="-100">
              <a:solidFill>
                <a:schemeClr val="bg1"/>
              </a:solidFill>
              <a:latin typeface="Rix모던고딕 B"/>
              <a:ea typeface="Rix모던고딕 B"/>
            </a:endParaRPr>
          </a:p>
        </p:txBody>
      </p:sp>
      <p:sp>
        <p:nvSpPr>
          <p:cNvPr id="13" name="AutoShape 106" descr="s7"/>
          <p:cNvSpPr>
            <a:spLocks noChangeArrowheads="1"/>
          </p:cNvSpPr>
          <p:nvPr/>
        </p:nvSpPr>
        <p:spPr>
          <a:xfrm>
            <a:off x="5898817" y="1989270"/>
            <a:ext cx="926602" cy="196301"/>
          </a:xfrm>
          <a:prstGeom prst="homePlat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en-US" altLang="ko-KR" sz="800" b="1" kern="0" spc="-100">
                <a:solidFill>
                  <a:schemeClr val="bg1"/>
                </a:solidFill>
                <a:ea typeface="Rix모던고딕 B"/>
              </a:rPr>
              <a:t>G</a:t>
            </a: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메켓 </a:t>
            </a:r>
            <a:r>
              <a:rPr lang="en-US" altLang="ko-KR" sz="800" b="1" kern="0" spc="-100">
                <a:solidFill>
                  <a:schemeClr val="bg1"/>
                </a:solidFill>
                <a:ea typeface="Rix모던고딕 B"/>
              </a:rPr>
              <a:t>11</a:t>
            </a: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번가 입점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sp>
        <p:nvSpPr>
          <p:cNvPr id="14" name="AutoShape 106" descr="s7"/>
          <p:cNvSpPr>
            <a:spLocks noChangeArrowheads="1"/>
          </p:cNvSpPr>
          <p:nvPr/>
        </p:nvSpPr>
        <p:spPr>
          <a:xfrm>
            <a:off x="8102527" y="1989270"/>
            <a:ext cx="926602" cy="196301"/>
          </a:xfrm>
          <a:prstGeom prst="homePlat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쿠팡 입점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0054" y="2439499"/>
            <a:ext cx="867909" cy="153888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pPr algn="ctr">
              <a:buNone/>
              <a:defRPr/>
            </a:pPr>
            <a:r>
              <a:rPr lang="en-US" altLang="ko-KR" sz="1000" b="1">
                <a:solidFill>
                  <a:schemeClr val="accent2">
                    <a:lumMod val="75000"/>
                  </a:schemeClr>
                </a:solidFill>
                <a:latin typeface="Noto Sans CJK KR Bold"/>
                <a:ea typeface="Noto Sans CJK KR Bold"/>
              </a:rPr>
              <a:t>7</a:t>
            </a:r>
            <a:r>
              <a:rPr lang="ko-KR" altLang="en-US" sz="1000" b="1">
                <a:solidFill>
                  <a:schemeClr val="accent2">
                    <a:lumMod val="75000"/>
                  </a:schemeClr>
                </a:solidFill>
                <a:latin typeface="Noto Sans CJK KR Bold"/>
                <a:ea typeface="Noto Sans CJK KR Bold"/>
              </a:rPr>
              <a:t>억 달성</a:t>
            </a:r>
            <a:endParaRPr lang="ko-KR" altLang="en-US" sz="1000" b="1">
              <a:solidFill>
                <a:schemeClr val="accent2">
                  <a:lumMod val="75000"/>
                </a:schemeClr>
              </a:solidFill>
              <a:latin typeface="Noto Sans CJK KR Bold"/>
              <a:ea typeface="Noto Sans CJK KR Bold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2"/>
          <a:srcRect t="29120" b="27460"/>
          <a:stretch>
            <a:fillRect/>
          </a:stretch>
        </p:blipFill>
        <p:spPr>
          <a:xfrm>
            <a:off x="8272398" y="2224657"/>
            <a:ext cx="789008" cy="211070"/>
          </a:xfrm>
          <a:prstGeom prst="rect">
            <a:avLst/>
          </a:prstGeom>
          <a:noFill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60913" y="2196231"/>
            <a:ext cx="464506" cy="242704"/>
          </a:xfrm>
          <a:prstGeom prst="rect">
            <a:avLst/>
          </a:prstGeom>
          <a:noFill/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647665" y="2182385"/>
            <a:ext cx="627605" cy="258103"/>
          </a:xfrm>
          <a:prstGeom prst="rect">
            <a:avLst/>
          </a:prstGeom>
          <a:noFill/>
        </p:spPr>
      </p:pic>
      <p:sp>
        <p:nvSpPr>
          <p:cNvPr id="19" name="AutoShape 106" descr="s7"/>
          <p:cNvSpPr>
            <a:spLocks noChangeArrowheads="1"/>
          </p:cNvSpPr>
          <p:nvPr/>
        </p:nvSpPr>
        <p:spPr>
          <a:xfrm>
            <a:off x="3708377" y="3315549"/>
            <a:ext cx="7561351" cy="113451"/>
          </a:xfrm>
          <a:prstGeom prst="homePlate">
            <a:avLst>
              <a:gd name="adj" fmla="val 50000"/>
            </a:avLst>
          </a:prstGeom>
          <a:solidFill>
            <a:srgbClr val="e0e39d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330325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/>
              <a:buNone/>
              <a:defRPr/>
            </a:pPr>
            <a:r>
              <a:rPr kumimoji="0" lang="ko-KR" altLang="en-US" sz="800" b="0" kern="0" spc="-100"/>
              <a:t>대왕오징어 원물 활용한 요리 레시피</a:t>
            </a:r>
            <a:r>
              <a:rPr kumimoji="0" lang="en-US" altLang="ko-KR" sz="800" b="0" kern="0" spc="-100"/>
              <a:t>, </a:t>
            </a:r>
            <a:r>
              <a:rPr kumimoji="0" lang="ko-KR" altLang="en-US" sz="800" b="0" kern="0" spc="-100"/>
              <a:t>밀키트 조리 영상 외 다양한 수산식품 주제로 한 영상 콘텐츠 제작</a:t>
            </a:r>
            <a:endParaRPr kumimoji="0" lang="ko-KR" altLang="en-US" sz="800" b="0" kern="0" spc="-100"/>
          </a:p>
        </p:txBody>
      </p:sp>
      <p:sp>
        <p:nvSpPr>
          <p:cNvPr id="20" name="AutoShape 106" descr="s7"/>
          <p:cNvSpPr>
            <a:spLocks noChangeArrowheads="1"/>
          </p:cNvSpPr>
          <p:nvPr/>
        </p:nvSpPr>
        <p:spPr>
          <a:xfrm>
            <a:off x="3914136" y="2799804"/>
            <a:ext cx="1805685" cy="196301"/>
          </a:xfrm>
          <a:prstGeom prst="homePlat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330325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/>
              <a:buNone/>
              <a:defRPr/>
            </a:pPr>
            <a:r>
              <a:rPr lang="ko-KR" altLang="en-US" sz="800" b="1" kern="0" spc="-100">
                <a:solidFill>
                  <a:schemeClr val="bg1"/>
                </a:solidFill>
                <a:latin typeface="Rix모던고딕 B"/>
                <a:ea typeface="Rix모던고딕 B"/>
              </a:rPr>
              <a:t>레시피 영사 블로그 등 </a:t>
            </a:r>
            <a:r>
              <a:rPr kumimoji="0" lang="ko-KR" altLang="en-US" sz="800" b="1" kern="0" spc="-100">
                <a:solidFill>
                  <a:schemeClr val="bg1"/>
                </a:solidFill>
                <a:latin typeface="Rix모던고딕 B"/>
                <a:ea typeface="Rix모던고딕 B"/>
              </a:rPr>
              <a:t>콘텐츠 다수 제작</a:t>
            </a:r>
            <a:endParaRPr kumimoji="0" lang="ko-KR" altLang="en-US" sz="800" b="1" kern="0" spc="-100">
              <a:solidFill>
                <a:schemeClr val="bg1"/>
              </a:solidFill>
              <a:latin typeface="Rix모던고딕 B"/>
              <a:ea typeface="Rix모던고딕 B"/>
            </a:endParaRPr>
          </a:p>
        </p:txBody>
      </p:sp>
      <p:sp>
        <p:nvSpPr>
          <p:cNvPr id="21" name="AutoShape 106" descr="s7"/>
          <p:cNvSpPr>
            <a:spLocks noChangeArrowheads="1"/>
          </p:cNvSpPr>
          <p:nvPr/>
        </p:nvSpPr>
        <p:spPr>
          <a:xfrm>
            <a:off x="7021907" y="2799804"/>
            <a:ext cx="926602" cy="196301"/>
          </a:xfrm>
          <a:prstGeom prst="homePlat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유튜브 채널 도입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sp>
        <p:nvSpPr>
          <p:cNvPr id="22" name="AutoShape 106" descr="s7"/>
          <p:cNvSpPr>
            <a:spLocks noChangeArrowheads="1"/>
          </p:cNvSpPr>
          <p:nvPr/>
        </p:nvSpPr>
        <p:spPr>
          <a:xfrm>
            <a:off x="5913415" y="2799804"/>
            <a:ext cx="926602" cy="196301"/>
          </a:xfrm>
          <a:prstGeom prst="homePlat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인스타 도입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30827" y="3248025"/>
            <a:ext cx="978929" cy="152582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pPr algn="ctr">
              <a:buNone/>
              <a:defRPr/>
            </a:pPr>
            <a:r>
              <a:rPr lang="en-US" altLang="ko-KR" sz="1000" b="1">
                <a:solidFill>
                  <a:schemeClr val="accent2">
                    <a:lumMod val="75000"/>
                  </a:schemeClr>
                </a:solidFill>
                <a:latin typeface="Noto Sans CJK KR Bold"/>
                <a:ea typeface="Noto Sans CJK KR Bold"/>
              </a:rPr>
              <a:t>5</a:t>
            </a:r>
            <a:r>
              <a:rPr lang="ko-KR" altLang="en-US" sz="1000" b="1">
                <a:solidFill>
                  <a:schemeClr val="accent2">
                    <a:lumMod val="75000"/>
                  </a:schemeClr>
                </a:solidFill>
                <a:latin typeface="Noto Sans CJK KR Bold"/>
                <a:ea typeface="Noto Sans CJK KR Bold"/>
              </a:rPr>
              <a:t>만 팔로우 달성</a:t>
            </a:r>
            <a:endParaRPr lang="ko-KR" altLang="en-US" sz="1000" b="1">
              <a:solidFill>
                <a:schemeClr val="accent2">
                  <a:lumMod val="75000"/>
                </a:schemeClr>
              </a:solidFill>
              <a:latin typeface="Noto Sans CJK KR Bold"/>
              <a:ea typeface="Noto Sans CJK KR Bold"/>
            </a:endParaRP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070392" y="2933154"/>
            <a:ext cx="682885" cy="424927"/>
          </a:xfrm>
          <a:prstGeom prst="rect">
            <a:avLst/>
          </a:prstGeom>
          <a:noFill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121181" y="3016336"/>
            <a:ext cx="258103" cy="258103"/>
          </a:xfrm>
          <a:prstGeom prst="rect">
            <a:avLst/>
          </a:prstGeom>
          <a:noFill/>
        </p:spPr>
      </p:pic>
      <p:sp>
        <p:nvSpPr>
          <p:cNvPr id="26" name="AutoShape 106" descr="s7"/>
          <p:cNvSpPr>
            <a:spLocks noChangeArrowheads="1"/>
          </p:cNvSpPr>
          <p:nvPr/>
        </p:nvSpPr>
        <p:spPr>
          <a:xfrm>
            <a:off x="3708377" y="4748739"/>
            <a:ext cx="7561351" cy="221084"/>
          </a:xfrm>
          <a:prstGeom prst="homePlate">
            <a:avLst>
              <a:gd name="adj" fmla="val 50000"/>
            </a:avLst>
          </a:prstGeom>
          <a:solidFill>
            <a:srgbClr val="e0e39d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330325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/>
              <a:buNone/>
              <a:defRPr/>
            </a:pPr>
            <a:r>
              <a:rPr kumimoji="0" lang="ko-KR" altLang="en-US" sz="1050" b="0" kern="0" spc="-100"/>
              <a:t>편의점 </a:t>
            </a:r>
            <a:r>
              <a:rPr kumimoji="0" lang="en-US" altLang="ko-KR" sz="1050" b="0" kern="0" spc="-100"/>
              <a:t>HMR, </a:t>
            </a:r>
            <a:r>
              <a:rPr kumimoji="0" lang="ko-KR" altLang="en-US" sz="1050" b="0" kern="0" spc="-100"/>
              <a:t>밀키트 생산회사 </a:t>
            </a:r>
            <a:r>
              <a:rPr lang="ko-KR" altLang="en-US" sz="1050" b="0" kern="0" spc="-100"/>
              <a:t>수산물 특화 밀키트 공급</a:t>
            </a:r>
            <a:r>
              <a:rPr kumimoji="0" lang="en-US" altLang="ko-KR" sz="1050" b="0" kern="0" spc="-100"/>
              <a:t>, </a:t>
            </a:r>
            <a:r>
              <a:rPr kumimoji="0" lang="ko-KR" altLang="en-US" sz="1050" b="0" kern="0" spc="-100"/>
              <a:t>프렌차이즈 </a:t>
            </a:r>
            <a:r>
              <a:rPr lang="ko-KR" altLang="en-US" sz="1050" b="0" kern="0" spc="-100"/>
              <a:t>신제품 개발</a:t>
            </a:r>
            <a:r>
              <a:rPr lang="en-US" altLang="ko-KR" sz="1050" b="0" kern="0" spc="-100"/>
              <a:t>, </a:t>
            </a:r>
            <a:r>
              <a:rPr lang="ko-KR" altLang="en-US" sz="1050" b="0" kern="0" spc="-100"/>
              <a:t>단체급식용 벌크 시장 공략 </a:t>
            </a:r>
            <a:r>
              <a:rPr kumimoji="0" lang="ko-KR" altLang="en-US" sz="1050" b="0" kern="0" spc="-100"/>
              <a:t>판매채널 확대</a:t>
            </a:r>
            <a:endParaRPr kumimoji="0" lang="ko-KR" altLang="en-US" sz="1050" b="0" kern="0" spc="-100"/>
          </a:p>
        </p:txBody>
      </p:sp>
      <p:sp>
        <p:nvSpPr>
          <p:cNvPr id="27" name="AutoShape 106" descr="s7"/>
          <p:cNvSpPr>
            <a:spLocks noChangeArrowheads="1"/>
          </p:cNvSpPr>
          <p:nvPr/>
        </p:nvSpPr>
        <p:spPr>
          <a:xfrm>
            <a:off x="4879392" y="5347090"/>
            <a:ext cx="842365" cy="196301"/>
          </a:xfrm>
          <a:prstGeom prst="homePlate">
            <a:avLst>
              <a:gd name="adj" fmla="val 50000"/>
            </a:avLst>
          </a:prstGeom>
          <a:solidFill>
            <a:srgbClr val="96ce5e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일본시장 진출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26714" y="4438650"/>
            <a:ext cx="1050170" cy="276841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pPr algn="ctr">
              <a:buNone/>
              <a:defRPr/>
            </a:pPr>
            <a:r>
              <a:rPr lang="en-US" altLang="ko-KR" b="1">
                <a:solidFill>
                  <a:schemeClr val="accent2">
                    <a:lumMod val="75000"/>
                  </a:schemeClr>
                </a:solidFill>
                <a:latin typeface="Noto Sans CJK KR Bold"/>
                <a:ea typeface="Noto Sans CJK KR Bold"/>
              </a:rPr>
              <a:t>78</a:t>
            </a:r>
            <a:r>
              <a:rPr lang="ko-KR" altLang="en-US" b="1">
                <a:solidFill>
                  <a:schemeClr val="accent2">
                    <a:lumMod val="75000"/>
                  </a:schemeClr>
                </a:solidFill>
                <a:latin typeface="Noto Sans CJK KR Bold"/>
                <a:ea typeface="Noto Sans CJK KR Bold"/>
              </a:rPr>
              <a:t>억 달성</a:t>
            </a:r>
            <a:endParaRPr lang="ko-KR" altLang="en-US" b="1">
              <a:solidFill>
                <a:schemeClr val="accent2">
                  <a:lumMod val="75000"/>
                </a:schemeClr>
              </a:solidFill>
              <a:latin typeface="Noto Sans CJK KR Bold"/>
              <a:ea typeface="Noto Sans CJK KR Bold"/>
            </a:endParaRP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4810631" y="5062493"/>
            <a:ext cx="334717" cy="223145"/>
          </a:xfrm>
          <a:prstGeom prst="rect">
            <a:avLst/>
          </a:prstGeom>
          <a:noFill/>
        </p:spPr>
      </p:pic>
      <p:sp>
        <p:nvSpPr>
          <p:cNvPr id="30" name="AutoShape 106" descr="s7"/>
          <p:cNvSpPr>
            <a:spLocks noChangeArrowheads="1"/>
          </p:cNvSpPr>
          <p:nvPr/>
        </p:nvSpPr>
        <p:spPr>
          <a:xfrm>
            <a:off x="7107034" y="5347090"/>
            <a:ext cx="842365" cy="196301"/>
          </a:xfrm>
          <a:prstGeom prst="homePlate">
            <a:avLst>
              <a:gd name="adj" fmla="val 50000"/>
            </a:avLst>
          </a:prstGeom>
          <a:solidFill>
            <a:srgbClr val="96ce5e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중국시장 진출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sp>
        <p:nvSpPr>
          <p:cNvPr id="31" name="AutoShape 106" descr="s7"/>
          <p:cNvSpPr>
            <a:spLocks noChangeArrowheads="1"/>
          </p:cNvSpPr>
          <p:nvPr/>
        </p:nvSpPr>
        <p:spPr>
          <a:xfrm>
            <a:off x="8219041" y="5347090"/>
            <a:ext cx="842365" cy="196301"/>
          </a:xfrm>
          <a:prstGeom prst="homePlate">
            <a:avLst>
              <a:gd name="adj" fmla="val 50000"/>
            </a:avLst>
          </a:prstGeom>
          <a:solidFill>
            <a:srgbClr val="96ce5e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무슬림 시장 진출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sp>
        <p:nvSpPr>
          <p:cNvPr id="32" name="AutoShape 106" descr="s7"/>
          <p:cNvSpPr>
            <a:spLocks noChangeArrowheads="1"/>
          </p:cNvSpPr>
          <p:nvPr/>
        </p:nvSpPr>
        <p:spPr>
          <a:xfrm>
            <a:off x="3506037" y="3680932"/>
            <a:ext cx="1641532" cy="196301"/>
          </a:xfrm>
          <a:prstGeom prst="homePlate">
            <a:avLst>
              <a:gd name="adj" fmla="val 50000"/>
            </a:avLst>
          </a:prstGeom>
          <a:solidFill>
            <a:srgbClr val="008bbc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입떡</a:t>
            </a:r>
            <a:r>
              <a:rPr lang="en-US" altLang="ko-KR" sz="800" b="1" kern="0" spc="-100">
                <a:solidFill>
                  <a:schemeClr val="bg1"/>
                </a:solidFill>
                <a:ea typeface="Rix모던고딕 B"/>
              </a:rPr>
              <a:t>, </a:t>
            </a: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오떡</a:t>
            </a:r>
            <a:r>
              <a:rPr lang="en-US" altLang="ko-KR" sz="800" b="1" kern="0" spc="-100">
                <a:solidFill>
                  <a:schemeClr val="bg1"/>
                </a:solidFill>
                <a:ea typeface="Rix모던고딕 B"/>
              </a:rPr>
              <a:t>, </a:t>
            </a: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오불 </a:t>
            </a:r>
            <a:r>
              <a:rPr lang="en-US" altLang="ko-KR" sz="800" b="1" kern="0" spc="-100">
                <a:solidFill>
                  <a:schemeClr val="bg1"/>
                </a:solidFill>
                <a:ea typeface="Rix모던고딕 B"/>
              </a:rPr>
              <a:t>HMR </a:t>
            </a: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신제품 개발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107227" y="3987737"/>
            <a:ext cx="340438" cy="116366"/>
          </a:xfrm>
          <a:prstGeom prst="rect">
            <a:avLst/>
          </a:prstGeom>
          <a:noFill/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3704401" y="3924434"/>
            <a:ext cx="335821" cy="221084"/>
          </a:xfrm>
          <a:prstGeom prst="rect">
            <a:avLst/>
          </a:prstGeom>
          <a:noFill/>
        </p:spPr>
      </p:pic>
      <p:sp>
        <p:nvSpPr>
          <p:cNvPr id="35" name="AutoShape 106" descr="s7"/>
          <p:cNvSpPr>
            <a:spLocks noChangeArrowheads="1"/>
          </p:cNvSpPr>
          <p:nvPr/>
        </p:nvSpPr>
        <p:spPr>
          <a:xfrm>
            <a:off x="6206586" y="3656871"/>
            <a:ext cx="842365" cy="196301"/>
          </a:xfrm>
          <a:prstGeom prst="homePlate">
            <a:avLst>
              <a:gd name="adj" fmla="val 50000"/>
            </a:avLst>
          </a:prstGeom>
          <a:solidFill>
            <a:srgbClr val="008bbc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수산핫도그 개발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sp>
        <p:nvSpPr>
          <p:cNvPr id="36" name="AutoShape 106" descr="s7"/>
          <p:cNvSpPr>
            <a:spLocks noChangeArrowheads="1"/>
          </p:cNvSpPr>
          <p:nvPr/>
        </p:nvSpPr>
        <p:spPr>
          <a:xfrm>
            <a:off x="5360535" y="3995475"/>
            <a:ext cx="842365" cy="196301"/>
          </a:xfrm>
          <a:prstGeom prst="homePlate">
            <a:avLst>
              <a:gd name="adj" fmla="val 50000"/>
            </a:avLst>
          </a:prstGeom>
          <a:solidFill>
            <a:srgbClr val="008bbc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밀키트 개발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7119501" y="3687896"/>
            <a:ext cx="873287" cy="202306"/>
          </a:xfrm>
          <a:prstGeom prst="rect">
            <a:avLst/>
          </a:prstGeom>
        </p:spPr>
      </p:pic>
      <p:sp>
        <p:nvSpPr>
          <p:cNvPr id="38" name="AutoShape 106" descr="s7"/>
          <p:cNvSpPr>
            <a:spLocks noChangeArrowheads="1"/>
          </p:cNvSpPr>
          <p:nvPr/>
        </p:nvSpPr>
        <p:spPr>
          <a:xfrm>
            <a:off x="6405253" y="3982892"/>
            <a:ext cx="1233307" cy="196301"/>
          </a:xfrm>
          <a:prstGeom prst="homePlate">
            <a:avLst>
              <a:gd name="adj" fmla="val 50000"/>
            </a:avLst>
          </a:prstGeom>
          <a:solidFill>
            <a:srgbClr val="008bbc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단체급식용 벌크 상품 개발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5839" y="3763089"/>
            <a:ext cx="767963" cy="234906"/>
          </a:xfrm>
          <a:prstGeom prst="rect">
            <a:avLst/>
          </a:prstGeom>
        </p:spPr>
      </p:pic>
      <p:sp>
        <p:nvSpPr>
          <p:cNvPr id="40" name="AutoShape 106" descr="s7"/>
          <p:cNvSpPr>
            <a:spLocks noChangeArrowheads="1"/>
          </p:cNvSpPr>
          <p:nvPr/>
        </p:nvSpPr>
        <p:spPr>
          <a:xfrm>
            <a:off x="5984070" y="5428635"/>
            <a:ext cx="842365" cy="196301"/>
          </a:xfrm>
          <a:prstGeom prst="homePlate">
            <a:avLst>
              <a:gd name="adj" fmla="val 50000"/>
            </a:avLst>
          </a:prstGeom>
          <a:solidFill>
            <a:srgbClr val="96ce5e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330325" eaLnBrk="0" latinLnBrk="0" hangingPunct="0">
              <a:defRPr/>
            </a:pPr>
            <a:r>
              <a:rPr lang="en-US" altLang="ko-KR" sz="800" b="1" kern="0" spc="-100">
                <a:solidFill>
                  <a:schemeClr val="bg1"/>
                </a:solidFill>
                <a:ea typeface="Rix모던고딕 B"/>
              </a:rPr>
              <a:t>HALAL </a:t>
            </a:r>
            <a:r>
              <a:rPr lang="ko-KR" altLang="en-US" sz="800" b="1" kern="0" spc="-100">
                <a:solidFill>
                  <a:schemeClr val="bg1"/>
                </a:solidFill>
                <a:ea typeface="Rix모던고딕 B"/>
              </a:rPr>
              <a:t>인증 획득</a:t>
            </a:r>
            <a:endParaRPr lang="ko-KR" altLang="en-US" sz="800" b="1" kern="0" spc="-100">
              <a:solidFill>
                <a:schemeClr val="bg1"/>
              </a:solidFill>
              <a:ea typeface="Rix모던고딕 B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5937631" y="4998221"/>
            <a:ext cx="349794" cy="351732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6356673" y="4988949"/>
            <a:ext cx="369385" cy="359791"/>
          </a:xfrm>
          <a:prstGeom prst="rect">
            <a:avLst/>
          </a:prstGeom>
        </p:spPr>
      </p:pic>
      <p:pic>
        <p:nvPicPr>
          <p:cNvPr id="43" name="Picture 14"/>
          <p:cNvPicPr>
            <a:picLocks noChangeAspect="1" noChangeArrowheads="1"/>
          </p:cNvPicPr>
          <p:nvPr/>
        </p:nvPicPr>
        <p:blipFill rotWithShape="1">
          <a:blip r:embed="rId14"/>
          <a:srcRect t="16180" b="10150"/>
          <a:stretch>
            <a:fillRect/>
          </a:stretch>
        </p:blipFill>
        <p:spPr>
          <a:xfrm>
            <a:off x="7022913" y="5037318"/>
            <a:ext cx="362954" cy="267370"/>
          </a:xfrm>
          <a:prstGeom prst="rect">
            <a:avLst/>
          </a:prstGeom>
          <a:noFill/>
        </p:spPr>
      </p:pic>
      <p:pic>
        <p:nvPicPr>
          <p:cNvPr id="44" name="Picture 14"/>
          <p:cNvPicPr>
            <a:picLocks noChangeAspect="1" noChangeArrowheads="1"/>
          </p:cNvPicPr>
          <p:nvPr/>
        </p:nvPicPr>
        <p:blipFill rotWithShape="1">
          <a:blip r:embed="rId15"/>
          <a:srcRect l="4690" r="4690"/>
          <a:stretch>
            <a:fillRect/>
          </a:stretch>
        </p:blipFill>
        <p:spPr>
          <a:xfrm>
            <a:off x="8056032" y="5025290"/>
            <a:ext cx="362954" cy="267370"/>
          </a:xfrm>
          <a:prstGeom prst="rect">
            <a:avLst/>
          </a:prstGeom>
          <a:noFill/>
        </p:spPr>
      </p:pic>
      <p:pic>
        <p:nvPicPr>
          <p:cNvPr id="45" name="Picture 14"/>
          <p:cNvPicPr>
            <a:picLocks noChangeAspect="1" noChangeArrowheads="1"/>
          </p:cNvPicPr>
          <p:nvPr/>
        </p:nvPicPr>
        <p:blipFill rotWithShape="1">
          <a:blip r:embed="rId16"/>
          <a:srcRect l="12230" r="12230"/>
          <a:stretch>
            <a:fillRect/>
          </a:stretch>
        </p:blipFill>
        <p:spPr>
          <a:xfrm>
            <a:off x="8543461" y="5027793"/>
            <a:ext cx="362954" cy="267370"/>
          </a:xfrm>
          <a:prstGeom prst="rect">
            <a:avLst/>
          </a:prstGeom>
          <a:noFill/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 rotWithShape="1">
          <a:blip r:embed="rId17"/>
          <a:srcRect t="830" b="830"/>
          <a:stretch>
            <a:fillRect/>
          </a:stretch>
        </p:blipFill>
        <p:spPr>
          <a:xfrm>
            <a:off x="9029129" y="5027977"/>
            <a:ext cx="362954" cy="267370"/>
          </a:xfrm>
          <a:prstGeom prst="rect">
            <a:avLst/>
          </a:prstGeom>
          <a:noFill/>
        </p:spPr>
      </p:pic>
      <p:sp>
        <p:nvSpPr>
          <p:cNvPr id="47" name="AutoShape 106" descr="s7"/>
          <p:cNvSpPr>
            <a:spLocks noChangeArrowheads="1"/>
          </p:cNvSpPr>
          <p:nvPr/>
        </p:nvSpPr>
        <p:spPr>
          <a:xfrm>
            <a:off x="3708377" y="5755906"/>
            <a:ext cx="7561351" cy="137276"/>
          </a:xfrm>
          <a:prstGeom prst="homePlate">
            <a:avLst>
              <a:gd name="adj" fmla="val 50000"/>
            </a:avLst>
          </a:prstGeom>
          <a:solidFill>
            <a:srgbClr val="e0e39d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330325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/>
              <a:buNone/>
              <a:defRPr/>
            </a:pPr>
            <a:r>
              <a:rPr kumimoji="0" lang="ko-KR" altLang="en-US" sz="800" b="0" kern="0" spc="-100"/>
              <a:t>일본출장소 활용</a:t>
            </a:r>
            <a:r>
              <a:rPr kumimoji="0" lang="en-US" altLang="ko-KR" sz="800" b="0" kern="0" spc="-100"/>
              <a:t>, </a:t>
            </a:r>
            <a:r>
              <a:rPr kumimoji="0" lang="ko-KR" altLang="en-US" sz="800" b="0" kern="0" spc="-100"/>
              <a:t>할랄인증 획득 과 현지시장 조사에 따른 상품 개발로 수출 실적 확대</a:t>
            </a:r>
            <a:endParaRPr kumimoji="0" lang="ko-KR" altLang="en-US" sz="800" b="0" kern="0" spc="-100"/>
          </a:p>
        </p:txBody>
      </p:sp>
      <p:sp>
        <p:nvSpPr>
          <p:cNvPr id="48" name="TextBox 47"/>
          <p:cNvSpPr txBox="1"/>
          <p:nvPr/>
        </p:nvSpPr>
        <p:spPr>
          <a:xfrm>
            <a:off x="10318466" y="5648325"/>
            <a:ext cx="1050170" cy="211609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pPr algn="ctr">
              <a:buNone/>
              <a:defRPr/>
            </a:pPr>
            <a:r>
              <a:rPr lang="en-US" altLang="ko-KR" sz="1400" b="1">
                <a:solidFill>
                  <a:schemeClr val="accent2">
                    <a:lumMod val="75000"/>
                  </a:schemeClr>
                </a:solidFill>
                <a:latin typeface="Noto Sans CJK KR Bold"/>
                <a:ea typeface="Noto Sans CJK KR Bold"/>
              </a:rPr>
              <a:t>15</a:t>
            </a:r>
            <a:r>
              <a:rPr lang="ko-KR" altLang="en-US" sz="1400" b="1">
                <a:solidFill>
                  <a:schemeClr val="accent2">
                    <a:lumMod val="75000"/>
                  </a:schemeClr>
                </a:solidFill>
                <a:latin typeface="Noto Sans CJK KR Bold"/>
                <a:ea typeface="Noto Sans CJK KR Bold"/>
              </a:rPr>
              <a:t>억 달성</a:t>
            </a:r>
            <a:endParaRPr lang="ko-KR" altLang="en-US" sz="1400" b="1">
              <a:solidFill>
                <a:schemeClr val="accent2">
                  <a:lumMod val="75000"/>
                </a:schemeClr>
              </a:solidFill>
              <a:latin typeface="Noto Sans CJK KR Bold"/>
              <a:ea typeface="Noto Sans CJK KR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398405" y="-1087521"/>
            <a:ext cx="2193881" cy="2179202"/>
          </a:xfrm>
          <a:prstGeom prst="ellipse">
            <a:avLst/>
          </a:prstGeom>
          <a:solidFill>
            <a:schemeClr val="bg1"/>
          </a:solidFill>
          <a:ln w="508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398405" y="5758039"/>
            <a:ext cx="2193881" cy="2179202"/>
          </a:xfrm>
          <a:prstGeom prst="ellipse">
            <a:avLst/>
          </a:prstGeom>
          <a:solidFill>
            <a:schemeClr val="tx2">
              <a:lumMod val="75000"/>
            </a:schemeClr>
          </a:solidFill>
          <a:ln w="508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398405" y="3608888"/>
            <a:ext cx="2193881" cy="2179202"/>
          </a:xfrm>
          <a:prstGeom prst="ellipse">
            <a:avLst/>
          </a:prstGeom>
          <a:solidFill>
            <a:schemeClr val="bg1"/>
          </a:solidFill>
          <a:ln w="508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34677" y="2537915"/>
            <a:ext cx="5119863" cy="1003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6000" b="1">
                <a:solidFill>
                  <a:schemeClr val="accent1">
                    <a:lumMod val="75000"/>
                  </a:schemeClr>
                </a:solidFill>
              </a:rPr>
              <a:t>DONGHAERO</a:t>
            </a:r>
            <a:endParaRPr lang="ko-KR" altLang="en-US" sz="6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4677" y="3256940"/>
            <a:ext cx="3729213" cy="998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6000" b="1">
                <a:solidFill>
                  <a:schemeClr val="tx2">
                    <a:lumMod val="75000"/>
                  </a:schemeClr>
                </a:solidFill>
              </a:rPr>
              <a:t>SEAFOOD</a:t>
            </a:r>
            <a:endParaRPr lang="ko-KR" altLang="en-US" sz="60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1" y="2342942"/>
            <a:ext cx="17297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600"/>
              <a:t>(</a:t>
            </a:r>
            <a:r>
              <a:rPr lang="ko-KR" altLang="en-US" sz="1600"/>
              <a:t>주</a:t>
            </a:r>
            <a:r>
              <a:rPr lang="en-US" altLang="ko-KR" sz="1600"/>
              <a:t>)</a:t>
            </a:r>
            <a:r>
              <a:rPr lang="ko-KR" altLang="en-US" sz="1600"/>
              <a:t>동해로씨푸드</a:t>
            </a:r>
            <a:endParaRPr lang="ko-KR" alt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4484799" y="4122976"/>
            <a:ext cx="26170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/>
              <a:t> </a:t>
            </a: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</a:rPr>
              <a:t>Company presentation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699796"/>
            <a:ext cx="923731" cy="111968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9218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>
                <a:latin typeface="Noto Sans CJK KR Light"/>
                <a:ea typeface="Noto Sans CJK KR Light"/>
              </a:rPr>
              <a:t>CAGR</a:t>
            </a:r>
            <a:endParaRPr lang="ko-KR" altLang="en-US" sz="2000">
              <a:latin typeface="Noto Sans CJK KR Light"/>
              <a:ea typeface="Noto Sans CJK KR Ligh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55446" y="1033589"/>
            <a:ext cx="6681107" cy="3845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5847" y="5156745"/>
            <a:ext cx="45144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rgbClr val="035b96"/>
                </a:solidFill>
              </a:rPr>
              <a:t>식품제조업 연평균 성장률 대비 </a:t>
            </a:r>
            <a:r>
              <a:rPr lang="en-US" altLang="ko-KR" b="1">
                <a:solidFill>
                  <a:srgbClr val="035b96"/>
                </a:solidFill>
              </a:rPr>
              <a:t>20</a:t>
            </a:r>
            <a:r>
              <a:rPr lang="ko-KR" altLang="en-US" b="1">
                <a:solidFill>
                  <a:srgbClr val="035b96"/>
                </a:solidFill>
              </a:rPr>
              <a:t>배 성장</a:t>
            </a:r>
            <a:endParaRPr lang="ko-KR" altLang="en-US" b="1">
              <a:solidFill>
                <a:srgbClr val="035b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5847" y="5553902"/>
            <a:ext cx="310479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b="1">
                <a:solidFill>
                  <a:prstClr val="black"/>
                </a:solidFill>
              </a:rPr>
              <a:t>식품제조업 연평균 성장률 </a:t>
            </a:r>
            <a:r>
              <a:rPr lang="en-US" altLang="ko-KR" sz="1600" b="1">
                <a:solidFill>
                  <a:prstClr val="black"/>
                </a:solidFill>
              </a:rPr>
              <a:t>3.4%</a:t>
            </a:r>
            <a:endParaRPr lang="en-US" altLang="ko-KR" sz="1600" b="1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8367" y="5856631"/>
            <a:ext cx="8791998" cy="4089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47675" lvl="0" indent="-180975" latinLnBrk="0">
              <a:lnSpc>
                <a:spcPct val="150000"/>
              </a:lnSpc>
              <a:buFont typeface="Wingdings"/>
              <a:buChar char="ü"/>
              <a:defRPr/>
            </a:pP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식품산업 중 음식료품제조업 분야는 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2010</a:t>
            </a: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년 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55</a:t>
            </a: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조 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7,250</a:t>
            </a: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억원 → 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2018</a:t>
            </a: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년 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82</a:t>
            </a: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조 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2,882</a:t>
            </a: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억원으로 증가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(AT</a:t>
            </a: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센터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)</a:t>
            </a:r>
            <a:endParaRPr lang="en-US" altLang="ko-KR" sz="1400">
              <a:solidFill>
                <a:prstClr val="black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8367" y="6153374"/>
            <a:ext cx="4439073" cy="4074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47675" indent="-180975" latinLnBrk="0">
              <a:lnSpc>
                <a:spcPct val="150000"/>
              </a:lnSpc>
              <a:buFont typeface="Wingdings"/>
              <a:buChar char="ü"/>
              <a:defRPr/>
            </a:pP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식품제조업의 지난 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10</a:t>
            </a:r>
            <a:r>
              <a:rPr lang="ko-KR" altLang="en-US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년간 연평균 성장률은 </a:t>
            </a:r>
            <a:r>
              <a:rPr lang="en-US" altLang="ko-KR" sz="1400">
                <a:solidFill>
                  <a:prstClr val="black"/>
                </a:solidFill>
                <a:latin typeface="나눔스퀘어_ac"/>
                <a:ea typeface="나눔스퀘어_ac"/>
                <a:cs typeface="+mn-cs"/>
              </a:rPr>
              <a:t>5.7%</a:t>
            </a:r>
            <a:endParaRPr lang="en-GB" altLang="ko-KR" sz="1400">
              <a:solidFill>
                <a:prstClr val="black"/>
              </a:solidFill>
              <a:latin typeface="나눔스퀘어_ac"/>
              <a:ea typeface="나눔스퀘어_ac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073021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1980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/>
              <a:t>SESSION</a:t>
            </a:r>
            <a:endParaRPr lang="ko-KR" altLang="en-US" sz="2000"/>
          </a:p>
        </p:txBody>
      </p:sp>
      <p:sp>
        <p:nvSpPr>
          <p:cNvPr id="13" name="제목 3"/>
          <p:cNvSpPr>
            <a:spLocks noGrp="1"/>
          </p:cNvSpPr>
          <p:nvPr>
            <p:ph type="title" idx="0"/>
          </p:nvPr>
        </p:nvSpPr>
        <p:spPr>
          <a:xfrm>
            <a:off x="4309187" y="2011589"/>
            <a:ext cx="3573625" cy="1032896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ko-KR" sz="6000">
                <a:solidFill>
                  <a:srgbClr val="0070c0"/>
                </a:solidFill>
              </a:rPr>
              <a:t>1</a:t>
            </a:r>
            <a:r>
              <a:rPr lang="en-US" altLang="ko-KR" sz="3000">
                <a:solidFill>
                  <a:srgbClr val="0070c0"/>
                </a:solidFill>
              </a:rPr>
              <a:t>.</a:t>
            </a:r>
            <a:r>
              <a:rPr lang="en-US" altLang="ko-KR" sz="6000">
                <a:solidFill>
                  <a:srgbClr val="0070c0"/>
                </a:solidFill>
              </a:rPr>
              <a:t> </a:t>
            </a:r>
            <a:r>
              <a:rPr lang="en-US" altLang="ko-KR" sz="4800">
                <a:solidFill>
                  <a:srgbClr val="0070c0"/>
                </a:solidFill>
              </a:rPr>
              <a:t> </a:t>
            </a:r>
            <a:r>
              <a:rPr lang="ko-KR" altLang="en-US" sz="4000" b="1">
                <a:solidFill>
                  <a:srgbClr val="0070c0"/>
                </a:solidFill>
              </a:rPr>
              <a:t>회사소개</a:t>
            </a:r>
            <a:endParaRPr lang="en-US" altLang="ko-KR" sz="4000" b="1">
              <a:solidFill>
                <a:srgbClr val="0070c0"/>
              </a:solidFill>
            </a:endParaRPr>
          </a:p>
        </p:txBody>
      </p:sp>
      <p:sp>
        <p:nvSpPr>
          <p:cNvPr id="16" name="내용 개체 틀 4"/>
          <p:cNvSpPr>
            <a:spLocks noGrp="1"/>
          </p:cNvSpPr>
          <p:nvPr>
            <p:ph idx="1"/>
          </p:nvPr>
        </p:nvSpPr>
        <p:spPr>
          <a:xfrm>
            <a:off x="4897306" y="3629051"/>
            <a:ext cx="2922598" cy="196986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</a:rPr>
              <a:t>회사현황</a:t>
            </a: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</a:rPr>
              <a:t>주요연혁</a:t>
            </a: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</a:rPr>
              <a:t>조직도 및 핵심인력</a:t>
            </a:r>
            <a:endParaRPr lang="ko-KR" altLang="en-US" sz="200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073021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1695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>
                <a:latin typeface="Noto Sans CJK KR Light"/>
                <a:ea typeface="Noto Sans CJK KR Light"/>
              </a:rPr>
              <a:t>회사현황</a:t>
            </a:r>
            <a:endParaRPr lang="ko-KR" altLang="en-US" sz="2000">
              <a:latin typeface="Noto Sans CJK KR Light"/>
              <a:ea typeface="Noto Sans CJK KR Light"/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>
          <a:xfrm rot="16200000">
            <a:off x="3903349" y="3569264"/>
            <a:ext cx="4415400" cy="324000"/>
          </a:xfrm>
          <a:custGeom>
            <a:avLst/>
            <a:gdLst>
              <a:gd name="G0" fmla="+- 2142 0 0"/>
              <a:gd name="G1" fmla="+- 21600 0 2142"/>
              <a:gd name="G2" fmla="*/ 2142 1 2"/>
              <a:gd name="G3" fmla="+- 21600 0 G2"/>
              <a:gd name="G4" fmla="+/ 2142 21600 2"/>
              <a:gd name="G5" fmla="+/ G1 0 2"/>
              <a:gd name="G6" fmla="*/ 21600 21600 2142"/>
              <a:gd name="G7" fmla="*/ G6 1 2"/>
              <a:gd name="G8" fmla="+- 21600 0 G7"/>
              <a:gd name="G9" fmla="*/ 21600 1 2"/>
              <a:gd name="G10" fmla="+- 2142 0 G9"/>
              <a:gd name="G11" fmla="?: G10 G8 0"/>
              <a:gd name="G12" fmla="?: G10 G7 21600"/>
              <a:gd name="T0" fmla="*/ 20529 w 21600"/>
              <a:gd name="T1" fmla="*/ 10800 h 21600"/>
              <a:gd name="T2" fmla="*/ 10800 w 21600"/>
              <a:gd name="T3" fmla="*/ 21600 h 21600"/>
              <a:gd name="T4" fmla="*/ 1071 w 21600"/>
              <a:gd name="T5" fmla="*/ 10800 h 21600"/>
              <a:gd name="T6" fmla="*/ 10800 w 21600"/>
              <a:gd name="T7" fmla="*/ 0 h 21600"/>
              <a:gd name="T8" fmla="*/ 2871 w 21600"/>
              <a:gd name="T9" fmla="*/ 2871 h 21600"/>
              <a:gd name="T10" fmla="*/ 18729 w 21600"/>
              <a:gd name="T11" fmla="*/ 18729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42" y="21600"/>
                </a:lnTo>
                <a:lnTo>
                  <a:pt x="1945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8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algn="ctr">
            <a:noFill/>
            <a:miter/>
          </a:ln>
          <a:effectLst/>
        </p:spPr>
        <p:txBody>
          <a:bodyPr wrap="none" lIns="91432" tIns="45715" rIns="91432" bIns="45715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9pPr>
          </a:lstStyle>
          <a:p>
            <a:pPr algn="ctr" defTabSz="1067646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100" b="0">
              <a:solidFill>
                <a:prstClr val="black"/>
              </a:solidFill>
              <a:latin typeface="Rix모던고딕 B"/>
              <a:ea typeface="Rix모던고딕 B"/>
            </a:endParaRPr>
          </a:p>
        </p:txBody>
      </p:sp>
      <p:sp>
        <p:nvSpPr>
          <p:cNvPr id="50" name="모서리가 둥근 직사각형 148"/>
          <p:cNvSpPr/>
          <p:nvPr/>
        </p:nvSpPr>
        <p:spPr>
          <a:xfrm>
            <a:off x="1453661" y="1345245"/>
            <a:ext cx="9158095" cy="4865613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 w="190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9095">
              <a:defRPr/>
            </a:pPr>
            <a:endParaRPr lang="ko-KR" altLang="en-US">
              <a:solidFill>
                <a:prstClr val="white"/>
              </a:solidFill>
              <a:latin typeface="Rix모던고딕 B"/>
              <a:ea typeface="Rix모던고딕 B"/>
            </a:endParaRPr>
          </a:p>
        </p:txBody>
      </p:sp>
      <p:grpSp>
        <p:nvGrpSpPr>
          <p:cNvPr id="51" name="그룹 116"/>
          <p:cNvGrpSpPr/>
          <p:nvPr/>
        </p:nvGrpSpPr>
        <p:grpSpPr>
          <a:xfrm rot="0">
            <a:off x="2516508" y="1236869"/>
            <a:ext cx="2344898" cy="360000"/>
            <a:chOff x="866800" y="1520053"/>
            <a:chExt cx="2344898" cy="360000"/>
          </a:xfrm>
        </p:grpSpPr>
        <p:sp>
          <p:nvSpPr>
            <p:cNvPr id="52" name="직각 삼각형 51"/>
            <p:cNvSpPr>
              <a:spLocks noChangeAspect="1"/>
            </p:cNvSpPr>
            <p:nvPr/>
          </p:nvSpPr>
          <p:spPr>
            <a:xfrm>
              <a:off x="3118098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53" name="직각 삼각형 52"/>
            <p:cNvSpPr>
              <a:spLocks noChangeAspect="1"/>
            </p:cNvSpPr>
            <p:nvPr/>
          </p:nvSpPr>
          <p:spPr>
            <a:xfrm rot="16200000">
              <a:off x="866800" y="1524136"/>
              <a:ext cx="93600" cy="93600"/>
            </a:xfrm>
            <a:prstGeom prst="rtTriangle">
              <a:avLst/>
            </a:prstGeom>
            <a:solidFill>
              <a:srgbClr val="083d68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ln w="9525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Rix모던고딕 B"/>
                <a:ea typeface="Rix모던고딕 B"/>
              </a:endParaRPr>
            </a:p>
          </p:txBody>
        </p:sp>
        <p:sp>
          <p:nvSpPr>
            <p:cNvPr id="54" name="양쪽 모서리가 둥근 사각형 152"/>
            <p:cNvSpPr/>
            <p:nvPr/>
          </p:nvSpPr>
          <p:spPr>
            <a:xfrm>
              <a:off x="958525" y="1520053"/>
              <a:ext cx="2160000" cy="3600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0">
                  <a:solidFill>
                    <a:prstClr val="white"/>
                  </a:solidFill>
                  <a:latin typeface="Rix모던고딕 B"/>
                  <a:ea typeface="Rix모던고딕 B"/>
                </a:rPr>
                <a:t>회사 일반정보</a:t>
              </a:r>
              <a:endParaRPr kumimoji="0" lang="ko-KR" altLang="en-US" sz="1400" b="0">
                <a:solidFill>
                  <a:prstClr val="white"/>
                </a:solidFill>
                <a:latin typeface="Rix모던고딕 B"/>
                <a:ea typeface="Rix모던고딕 B"/>
              </a:endParaRPr>
            </a:p>
          </p:txBody>
        </p:sp>
      </p:grpSp>
      <p:graphicFrame>
        <p:nvGraphicFramePr>
          <p:cNvPr id="65" name="표 64"/>
          <p:cNvGraphicFramePr>
            <a:graphicFrameLocks noGrp="1"/>
          </p:cNvGraphicFramePr>
          <p:nvPr/>
        </p:nvGraphicFramePr>
        <p:xfrm>
          <a:off x="2040028" y="2066868"/>
          <a:ext cx="8111944" cy="3628901"/>
        </p:xfrm>
        <a:graphic>
          <a:graphicData uri="http://schemas.openxmlformats.org/drawingml/2006/table">
            <a:tbl>
              <a:tblPr firstRow="1" bandRow="1"/>
              <a:tblGrid>
                <a:gridCol w="2114484"/>
                <a:gridCol w="2754662"/>
                <a:gridCol w="1419900"/>
                <a:gridCol w="1822897"/>
              </a:tblGrid>
              <a:tr h="526488">
                <a:tc>
                  <a:txBody>
                    <a:bodyPr vert="horz" lIns="36000" tIns="0" rIns="36000" bIns="0" anchor="ctr" anchorCtr="0"/>
                    <a:p>
                      <a:pPr marL="176213" indent="-176213"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ko-KR" altLang="en-US" sz="1000" b="1" kern="120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회사명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 vert="horz" lIns="36000" tIns="0" rIns="36000" bIns="0" anchor="ctr" anchorCtr="0"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(</a:t>
                      </a:r>
                      <a:r>
                        <a:rPr kumimoji="1" lang="ko-KR" altLang="en-US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주</a:t>
                      </a: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)</a:t>
                      </a:r>
                      <a:r>
                        <a:rPr kumimoji="1" lang="ko-KR" altLang="en-US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동해로씨푸드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36000" tIns="0" rIns="36000" bIns="0" anchor="ctr" anchorCtr="0"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1" lang="ko-KR" altLang="en-US" sz="1000" b="1" kern="120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대표자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 vert="horz" lIns="36000" tIns="0" rIns="36000" bIns="0" anchor="ctr" anchorCtr="0"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1" lang="ko-KR" altLang="en-US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Rix모던고딕 B"/>
                          <a:ea typeface="Rix모던고딕 B"/>
                          <a:cs typeface="+mn-cs"/>
                        </a:rPr>
                        <a:t>이지환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Rix모던고딕 B"/>
                        <a:ea typeface="Rix모던고딕 B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988">
                <a:tc>
                  <a:txBody>
                    <a:bodyPr vert="horz" lIns="36000" tIns="0" rIns="36000" bIns="0" anchor="ctr" anchorCtr="0"/>
                    <a:p>
                      <a:pPr marL="176213" indent="-176213"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ko-KR" altLang="en-US" sz="1000" b="1" kern="120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설립일자</a:t>
                      </a:r>
                      <a:endParaRPr kumimoji="1" lang="ko-KR" altLang="en-US" sz="1000" b="1" kern="120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 vert="horz" lIns="36000" tIns="0" rIns="36000" bIns="0" anchor="ctr" anchorCtr="0"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2018.02.01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36000" tIns="0" rIns="36000" bIns="0" anchor="ctr" anchorCtr="0"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1" lang="ko-KR" altLang="en-US" sz="1000" b="1" kern="120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자본금</a:t>
                      </a:r>
                      <a:endParaRPr kumimoji="1" lang="ko-KR" altLang="en-US" sz="1000" b="1" kern="120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 vert="horz" lIns="36000" tIns="0" rIns="36000" bIns="0" anchor="ctr" anchorCtr="0"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Rix모던고딕 B"/>
                          <a:ea typeface="Rix모던고딕 B"/>
                          <a:cs typeface="+mn-cs"/>
                        </a:rPr>
                        <a:t>200 </a:t>
                      </a:r>
                      <a:r>
                        <a:rPr kumimoji="1" lang="ko-KR" altLang="en-US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Rix모던고딕 B"/>
                          <a:ea typeface="Rix모던고딕 B"/>
                          <a:cs typeface="+mn-cs"/>
                        </a:rPr>
                        <a:t>백만원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Rix모던고딕 B"/>
                        <a:ea typeface="Rix모던고딕 B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9978">
                <a:tc>
                  <a:txBody>
                    <a:bodyPr vert="horz" lIns="36000" tIns="0" rIns="36000" bIns="0" anchor="ctr" anchorCtr="0"/>
                    <a:p>
                      <a:pPr marL="176213" indent="-176213"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ko-KR" altLang="en-US" sz="1000" b="1" kern="120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사업자등록번호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3">
                  <a:txBody>
                    <a:bodyPr vert="horz" lIns="36000" tIns="0" rIns="36000" bIns="0" anchor="ctr" anchorCtr="0"/>
                    <a:p>
                      <a:pPr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849-81-00781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533988">
                <a:tc>
                  <a:txBody>
                    <a:bodyPr vert="horz" lIns="36000" tIns="0" rIns="36000" bIns="0" anchor="ctr" anchorCtr="0"/>
                    <a:p>
                      <a:pPr marL="176213" indent="-176213"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ko-KR" altLang="en-US" sz="1000" b="1" kern="120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주소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3">
                  <a:txBody>
                    <a:bodyPr vert="horz" lIns="36000" tIns="0" rIns="36000" bIns="0" anchor="ctr" anchorCtr="0"/>
                    <a:p>
                      <a:pPr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ko-KR" altLang="en-US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부산시 서구 원양로</a:t>
                      </a: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1,</a:t>
                      </a:r>
                      <a:r>
                        <a:rPr kumimoji="1" lang="ko-KR" altLang="en-US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수산가공선진화단지 </a:t>
                      </a: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B-407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496312">
                <a:tc>
                  <a:txBody>
                    <a:bodyPr vert="horz" lIns="36000" tIns="0" rIns="36000" bIns="0" anchor="ctr" anchorCtr="0"/>
                    <a:p>
                      <a:pPr marL="176213" indent="-176213"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ko-KR" altLang="en-US" sz="1000" b="1" kern="120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주요제품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3">
                  <a:txBody>
                    <a:bodyPr vert="horz" lIns="36000" tIns="0" rIns="36000" bIns="0" anchor="ctr" anchorCtr="0"/>
                    <a:p>
                      <a:pPr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ko-KR" altLang="en-US" sz="9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대왕오징어 가공식품 </a:t>
                      </a:r>
                      <a:r>
                        <a:rPr kumimoji="1" lang="en-US" altLang="ko-KR" sz="9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(</a:t>
                      </a:r>
                      <a:r>
                        <a:rPr kumimoji="1" lang="ko-KR" altLang="en-US" sz="9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대왕오징어 간편가공식 및 즉석식품</a:t>
                      </a:r>
                      <a:r>
                        <a:rPr kumimoji="1" lang="en-US" altLang="ko-KR" sz="9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)</a:t>
                      </a:r>
                      <a:endParaRPr kumimoji="1" lang="ko-KR" altLang="en-US" sz="9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512665">
                <a:tc>
                  <a:txBody>
                    <a:bodyPr vert="horz" lIns="36000" tIns="0" rIns="36000" bIns="0" anchor="ctr" anchorCtr="0"/>
                    <a:p>
                      <a:pPr marL="176213" indent="-176213"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ko-KR" altLang="en-US" sz="1000" b="1" kern="120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임직원수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3">
                  <a:txBody>
                    <a:bodyPr vert="horz" lIns="36000" tIns="0" rIns="36000" bIns="0" anchor="ctr" anchorCtr="0"/>
                    <a:p>
                      <a:pPr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21</a:t>
                      </a:r>
                      <a:r>
                        <a:rPr kumimoji="1" lang="ko-KR" altLang="en-US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명</a:t>
                      </a: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(2021.05 </a:t>
                      </a:r>
                      <a:r>
                        <a:rPr kumimoji="1" lang="ko-KR" altLang="en-US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현재</a:t>
                      </a: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)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520477">
                <a:tc>
                  <a:txBody>
                    <a:bodyPr vert="horz" lIns="36000" tIns="0" rIns="36000" bIns="0" anchor="ctr" anchorCtr="0"/>
                    <a:p>
                      <a:pPr marL="176213" indent="-176213"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ko-KR" altLang="en-US" sz="1000" b="1" kern="120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+mn-cs"/>
                        </a:rPr>
                        <a:t>홈페이지</a:t>
                      </a:r>
                      <a:endParaRPr kumimoji="1" lang="ko-KR" altLang="en-US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3">
                  <a:txBody>
                    <a:bodyPr vert="horz" lIns="36000" tIns="0" rIns="36000" bIns="0" anchor="ctr" anchorCtr="0"/>
                    <a:p>
                      <a:pPr algn="ctr" latinLnBrk="0">
                        <a:lnSpc>
                          <a:spcPct val="85000"/>
                        </a:lnSpc>
                        <a:buClr>
                          <a:srgbClr val="000000"/>
                        </a:buClr>
                        <a:buFont typeface="Wingdings"/>
                        <a:buNone/>
                        <a:defRPr/>
                      </a:pPr>
                      <a:r>
                        <a:rPr kumimoji="1" lang="en-US" altLang="ko-KR" sz="1000" b="0" kern="120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나눔스퀘어_ac"/>
                          <a:ea typeface="나눔스퀘어_ac"/>
                          <a:cs typeface="맑은 고딕"/>
                        </a:rPr>
                        <a:t>http://dhrofood.com/</a:t>
                      </a:r>
                      <a:endParaRPr kumimoji="1" lang="en-US" altLang="ko-KR" sz="1000" b="0" kern="120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나눔스퀘어_ac"/>
                        <a:ea typeface="나눔스퀘어_ac"/>
                        <a:cs typeface="맑은 고딕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073021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2076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주요연혁</a:t>
            </a:r>
            <a:endParaRPr lang="ko-KR" altLang="en-US" sz="2000"/>
          </a:p>
        </p:txBody>
      </p:sp>
      <p:grpSp>
        <p:nvGrpSpPr>
          <p:cNvPr id="9" name="그룹 8"/>
          <p:cNvGrpSpPr/>
          <p:nvPr/>
        </p:nvGrpSpPr>
        <p:grpSpPr>
          <a:xfrm rot="0">
            <a:off x="623169" y="2011588"/>
            <a:ext cx="10761585" cy="3437620"/>
            <a:chOff x="957084" y="1945028"/>
            <a:chExt cx="10761585" cy="343762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>
              <a:biLevel thresh="50000"/>
            </a:blip>
            <a:srcRect l="4930"/>
            <a:stretch>
              <a:fillRect/>
            </a:stretch>
          </p:blipFill>
          <p:spPr>
            <a:xfrm>
              <a:off x="957084" y="2568924"/>
              <a:ext cx="10761585" cy="2373579"/>
            </a:xfrm>
            <a:prstGeom prst="rect">
              <a:avLst/>
            </a:prstGeom>
          </p:spPr>
        </p:pic>
        <p:sp>
          <p:nvSpPr>
            <p:cNvPr id="11" name="타원 10"/>
            <p:cNvSpPr>
              <a:spLocks noChangeAspect="1"/>
            </p:cNvSpPr>
            <p:nvPr/>
          </p:nvSpPr>
          <p:spPr>
            <a:xfrm>
              <a:off x="1462832" y="4764393"/>
              <a:ext cx="144000" cy="144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3603066" y="3852117"/>
              <a:ext cx="0" cy="972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타원 12"/>
            <p:cNvSpPr>
              <a:spLocks noChangeAspect="1"/>
            </p:cNvSpPr>
            <p:nvPr/>
          </p:nvSpPr>
          <p:spPr>
            <a:xfrm>
              <a:off x="3531957" y="4755064"/>
              <a:ext cx="144000" cy="144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4898667" y="2420957"/>
              <a:ext cx="0" cy="108036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/>
            <p:cNvSpPr>
              <a:spLocks noChangeAspect="1"/>
            </p:cNvSpPr>
            <p:nvPr/>
          </p:nvSpPr>
          <p:spPr>
            <a:xfrm>
              <a:off x="4825738" y="3429000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16" name="타원 15"/>
            <p:cNvSpPr>
              <a:spLocks noChangeAspect="1"/>
            </p:cNvSpPr>
            <p:nvPr/>
          </p:nvSpPr>
          <p:spPr>
            <a:xfrm>
              <a:off x="5579205" y="3432327"/>
              <a:ext cx="180000" cy="180000"/>
            </a:xfrm>
            <a:prstGeom prst="ellipse">
              <a:avLst/>
            </a:prstGeom>
            <a:solidFill>
              <a:srgbClr val="f24c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6534641" y="2414735"/>
              <a:ext cx="0" cy="108036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타원 17"/>
            <p:cNvSpPr>
              <a:spLocks noChangeAspect="1"/>
            </p:cNvSpPr>
            <p:nvPr/>
          </p:nvSpPr>
          <p:spPr>
            <a:xfrm>
              <a:off x="6461712" y="3422778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7443056" y="3636152"/>
              <a:ext cx="0" cy="108036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타원 19"/>
            <p:cNvSpPr>
              <a:spLocks noChangeAspect="1"/>
            </p:cNvSpPr>
            <p:nvPr/>
          </p:nvSpPr>
          <p:spPr>
            <a:xfrm>
              <a:off x="7353056" y="3436683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8850681" y="2732503"/>
              <a:ext cx="0" cy="108036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타원 21"/>
            <p:cNvSpPr>
              <a:spLocks noChangeAspect="1"/>
            </p:cNvSpPr>
            <p:nvPr/>
          </p:nvSpPr>
          <p:spPr>
            <a:xfrm>
              <a:off x="8760681" y="2533034"/>
              <a:ext cx="180000" cy="180000"/>
            </a:xfrm>
            <a:prstGeom prst="ellipse">
              <a:avLst/>
            </a:prstGeom>
            <a:solidFill>
              <a:srgbClr val="f24c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23" name="타원 22"/>
            <p:cNvSpPr>
              <a:spLocks noChangeAspect="1"/>
            </p:cNvSpPr>
            <p:nvPr/>
          </p:nvSpPr>
          <p:spPr>
            <a:xfrm>
              <a:off x="8515055" y="3038058"/>
              <a:ext cx="180000" cy="180000"/>
            </a:xfrm>
            <a:prstGeom prst="ellipse">
              <a:avLst/>
            </a:prstGeom>
            <a:solidFill>
              <a:srgbClr val="f24c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cxnSp>
          <p:nvCxnSpPr>
            <p:cNvPr id="24" name="연결선: 꺾임 2"/>
            <p:cNvCxnSpPr/>
            <p:nvPr/>
          </p:nvCxnSpPr>
          <p:spPr>
            <a:xfrm rot="16200000" flipH="1">
              <a:off x="7798890" y="2421919"/>
              <a:ext cx="1183030" cy="229248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0714530" y="2736094"/>
              <a:ext cx="0" cy="108036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타원 25"/>
            <p:cNvSpPr>
              <a:spLocks noChangeAspect="1"/>
            </p:cNvSpPr>
            <p:nvPr/>
          </p:nvSpPr>
          <p:spPr>
            <a:xfrm>
              <a:off x="10624530" y="2536625"/>
              <a:ext cx="180000" cy="180000"/>
            </a:xfrm>
            <a:prstGeom prst="ellipse">
              <a:avLst/>
            </a:prstGeom>
            <a:solidFill>
              <a:srgbClr val="f24c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9915432" y="2099532"/>
              <a:ext cx="0" cy="504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타원 27"/>
            <p:cNvSpPr>
              <a:spLocks noChangeAspect="1"/>
            </p:cNvSpPr>
            <p:nvPr/>
          </p:nvSpPr>
          <p:spPr>
            <a:xfrm>
              <a:off x="9825432" y="2526903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스퀘어_ac"/>
                <a:ea typeface="나눔스퀘어_ac"/>
                <a:cs typeface="+mn-cs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2542382" y="4833980"/>
              <a:ext cx="0" cy="54866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261062" y="5778328"/>
            <a:ext cx="1865927" cy="4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ko-KR" altLang="en-US" sz="1000" b="0" spc="-50">
                <a:solidFill>
                  <a:srgbClr val="494949"/>
                </a:solidFill>
                <a:latin typeface="나눔스퀘어_ac"/>
                <a:ea typeface="나눔스퀘어_ac"/>
                <a:cs typeface="+mn-cs"/>
              </a:rPr>
              <a:t>대왕오징어 꼬치류 생산</a:t>
            </a:r>
            <a:endParaRPr lang="ko-KR" altLang="en-US" sz="1000" b="0" spc="-50">
              <a:solidFill>
                <a:srgbClr val="494949"/>
              </a:solidFill>
              <a:latin typeface="나눔스퀘어_ac"/>
              <a:ea typeface="나눔스퀘어_ac"/>
              <a:cs typeface="+mn-cs"/>
            </a:endParaRPr>
          </a:p>
          <a:p>
            <a:pPr algn="ctr">
              <a:lnSpc>
                <a:spcPts val="1300"/>
              </a:lnSpc>
              <a:defRPr/>
            </a:pPr>
            <a:r>
              <a:rPr lang="ko-KR" altLang="en-US" sz="1000" b="0" spc="-50">
                <a:solidFill>
                  <a:srgbClr val="494949"/>
                </a:solidFill>
                <a:latin typeface="나눔스퀘어_ac"/>
                <a:ea typeface="나눔스퀘어_ac"/>
                <a:cs typeface="+mn-cs"/>
              </a:rPr>
              <a:t>장림동 수산물가공공장 설립</a:t>
            </a:r>
            <a:endParaRPr lang="en-US" altLang="ko-KR" sz="1000" b="0" spc="-50">
              <a:solidFill>
                <a:srgbClr val="494949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2754" y="5514487"/>
            <a:ext cx="488777" cy="20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ko-KR" sz="1300" b="0" spc="-50">
                <a:solidFill>
                  <a:schemeClr val="tx1">
                    <a:lumMod val="65000"/>
                    <a:lumOff val="35000"/>
                  </a:schemeClr>
                </a:solidFill>
                <a:latin typeface="나눔스퀘어_ac"/>
                <a:ea typeface="나눔스퀘어_ac"/>
                <a:cs typeface="+mn-cs"/>
              </a:rPr>
              <a:t>2014</a:t>
            </a:r>
            <a:endParaRPr lang="en-US" altLang="ko-KR" sz="1300" b="0" spc="-50">
              <a:solidFill>
                <a:schemeClr val="tx1">
                  <a:lumMod val="65000"/>
                  <a:lumOff val="35000"/>
                </a:schemeClr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9810" y="2164798"/>
            <a:ext cx="12532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ctr">
              <a:defRPr spc="-50">
                <a:solidFill>
                  <a:schemeClr val="accent6">
                    <a:lumMod val="75000"/>
                  </a:schemeClr>
                </a:solidFill>
                <a:latin typeface="Rix헤드 EB"/>
                <a:ea typeface="Rix헤드 EB"/>
              </a:defRPr>
            </a:lvl1pPr>
          </a:lstStyle>
          <a:p>
            <a:pPr lvl="0">
              <a:defRPr/>
            </a:pPr>
            <a:r>
              <a:rPr lang="en-US" altLang="ko-KR" b="0" spc="-70">
                <a:solidFill>
                  <a:srgbClr val="262626"/>
                </a:solidFill>
                <a:latin typeface="나눔스퀘어_ac"/>
                <a:ea typeface="나눔스퀘어_ac"/>
                <a:cs typeface="+mn-cs"/>
              </a:rPr>
              <a:t>2018.02</a:t>
            </a:r>
            <a:endParaRPr lang="en-US" altLang="ko-KR" b="0" spc="-70">
              <a:solidFill>
                <a:srgbClr val="262626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2056" y="1613460"/>
            <a:ext cx="1668761" cy="594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300"/>
              </a:lnSpc>
              <a:defRPr sz="1100" spc="-60">
                <a:solidFill>
                  <a:srgbClr val="a40000"/>
                </a:solidFill>
                <a:latin typeface="Rix모던고딕 M"/>
                <a:ea typeface="Rix모던고딕 M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㈜동해로씨푸드 법인전환</a:t>
            </a:r>
            <a:endParaRPr lang="ko-KR" altLang="en-US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(</a:t>
            </a: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동해식품 포괄양도양수</a:t>
            </a: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)</a:t>
            </a:r>
            <a:endParaRPr lang="en-US" altLang="ko-KR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55784" y="2158576"/>
            <a:ext cx="12532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ctr">
              <a:defRPr spc="-50">
                <a:solidFill>
                  <a:schemeClr val="accent6">
                    <a:lumMod val="75000"/>
                  </a:schemeClr>
                </a:solidFill>
                <a:latin typeface="Rix헤드 EB"/>
                <a:ea typeface="Rix헤드 EB"/>
              </a:defRPr>
            </a:lvl1pPr>
          </a:lstStyle>
          <a:p>
            <a:pPr lvl="0">
              <a:defRPr/>
            </a:pPr>
            <a:r>
              <a:rPr lang="en-US" altLang="ko-KR" b="0" spc="-70">
                <a:solidFill>
                  <a:srgbClr val="262626"/>
                </a:solidFill>
                <a:latin typeface="나눔스퀘어_ac"/>
                <a:ea typeface="나눔스퀘어_ac"/>
                <a:cs typeface="+mn-cs"/>
              </a:rPr>
              <a:t>2018.06</a:t>
            </a:r>
            <a:endParaRPr lang="en-US" altLang="ko-KR" b="0" spc="-70">
              <a:solidFill>
                <a:srgbClr val="262626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8030" y="1765865"/>
            <a:ext cx="1668761" cy="3371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300"/>
              </a:lnSpc>
              <a:defRPr sz="1100" spc="-60">
                <a:solidFill>
                  <a:srgbClr val="a40000"/>
                </a:solidFill>
                <a:latin typeface="Rix모던고딕 M"/>
                <a:ea typeface="Rix모던고딕 M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ISO 9001 </a:t>
            </a: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인증 획득</a:t>
            </a:r>
            <a:endParaRPr lang="en-US" altLang="ko-KR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18243" y="1668561"/>
            <a:ext cx="12532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ctr">
              <a:defRPr spc="-50">
                <a:solidFill>
                  <a:schemeClr val="accent6">
                    <a:lumMod val="75000"/>
                  </a:schemeClr>
                </a:solidFill>
                <a:latin typeface="Rix헤드 EB"/>
                <a:ea typeface="Rix헤드 EB"/>
              </a:defRPr>
            </a:lvl1pPr>
          </a:lstStyle>
          <a:p>
            <a:pPr lvl="0">
              <a:defRPr/>
            </a:pPr>
            <a:r>
              <a:rPr lang="en-US" altLang="ko-KR" b="0" spc="-70">
                <a:solidFill>
                  <a:srgbClr val="262626"/>
                </a:solidFill>
                <a:latin typeface="나눔스퀘어_ac"/>
                <a:ea typeface="나눔스퀘어_ac"/>
                <a:cs typeface="+mn-cs"/>
              </a:rPr>
              <a:t>2019.03</a:t>
            </a:r>
            <a:endParaRPr lang="en-US" altLang="ko-KR" b="0" spc="-70">
              <a:solidFill>
                <a:srgbClr val="262626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0489" y="1275850"/>
            <a:ext cx="1668761" cy="3328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300"/>
              </a:lnSpc>
              <a:defRPr sz="1100" spc="-60">
                <a:solidFill>
                  <a:srgbClr val="a40000"/>
                </a:solidFill>
                <a:latin typeface="Rix모던고딕 M"/>
                <a:ea typeface="Rix모던고딕 M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연구전담부서 설립</a:t>
            </a:r>
            <a:endParaRPr lang="en-US" altLang="ko-KR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36575" y="1844440"/>
            <a:ext cx="12532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ctr">
              <a:defRPr spc="-50">
                <a:solidFill>
                  <a:schemeClr val="accent6">
                    <a:lumMod val="75000"/>
                  </a:schemeClr>
                </a:solidFill>
                <a:latin typeface="Rix헤드 EB"/>
                <a:ea typeface="Rix헤드 EB"/>
              </a:defRPr>
            </a:lvl1pPr>
          </a:lstStyle>
          <a:p>
            <a:pPr lvl="0">
              <a:defRPr/>
            </a:pPr>
            <a:r>
              <a:rPr lang="en-US" altLang="ko-KR" b="0" spc="-70">
                <a:solidFill>
                  <a:srgbClr val="262626"/>
                </a:solidFill>
                <a:latin typeface="나눔스퀘어_ac"/>
                <a:ea typeface="나눔스퀘어_ac"/>
                <a:cs typeface="+mn-cs"/>
              </a:rPr>
              <a:t>2020.01</a:t>
            </a:r>
            <a:endParaRPr lang="en-US" altLang="ko-KR" b="0" spc="-70">
              <a:solidFill>
                <a:srgbClr val="262626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8190" y="1189078"/>
            <a:ext cx="2200156" cy="5891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300"/>
              </a:lnSpc>
              <a:defRPr sz="1100" spc="-60">
                <a:solidFill>
                  <a:srgbClr val="a40000"/>
                </a:solidFill>
                <a:latin typeface="Rix모던고딕 M"/>
                <a:ea typeface="Rix모던고딕 M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오징어빨판 요리용 소스 기술특허 등록</a:t>
            </a: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(</a:t>
            </a: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제</a:t>
            </a: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10-2210724)</a:t>
            </a:r>
            <a:endParaRPr lang="en-US" altLang="ko-KR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464" y="4181140"/>
            <a:ext cx="1053883" cy="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ko-KR" altLang="en-US" sz="1000" b="0" spc="-50">
                <a:solidFill>
                  <a:srgbClr val="494949"/>
                </a:solidFill>
                <a:latin typeface="나눔스퀘어_ac"/>
                <a:ea typeface="나눔스퀘어_ac"/>
                <a:cs typeface="+mn-cs"/>
              </a:rPr>
              <a:t>동해식품 설립</a:t>
            </a:r>
            <a:endParaRPr lang="ko-KR" altLang="en-US" sz="1000" b="0" spc="-50">
              <a:solidFill>
                <a:srgbClr val="494949"/>
              </a:solidFill>
              <a:latin typeface="나눔스퀘어_ac"/>
              <a:ea typeface="나눔스퀘어_ac"/>
              <a:cs typeface="+mn-cs"/>
            </a:endParaRPr>
          </a:p>
          <a:p>
            <a:pPr algn="ctr">
              <a:lnSpc>
                <a:spcPts val="1300"/>
              </a:lnSpc>
              <a:defRPr/>
            </a:pPr>
            <a:r>
              <a:rPr lang="ko-KR" altLang="en-US" sz="1000" b="0" spc="-50">
                <a:solidFill>
                  <a:srgbClr val="494949"/>
                </a:solidFill>
                <a:latin typeface="나눔스퀘어_ac"/>
                <a:ea typeface="나눔스퀘어_ac"/>
                <a:cs typeface="+mn-cs"/>
              </a:rPr>
              <a:t>동해식품 이전</a:t>
            </a:r>
            <a:endParaRPr lang="en-US" altLang="ko-KR" sz="1000" b="0" spc="-50">
              <a:solidFill>
                <a:srgbClr val="494949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11976" y="3176110"/>
            <a:ext cx="1055570" cy="252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en-US" altLang="ko-KR" sz="1000" b="0" spc="-50">
                <a:solidFill>
                  <a:srgbClr val="494949"/>
                </a:solidFill>
                <a:latin typeface="나눔스퀘어_ac"/>
                <a:ea typeface="나눔스퀘어_ac"/>
                <a:cs typeface="+mn-cs"/>
              </a:rPr>
              <a:t>HACCP</a:t>
            </a:r>
            <a:r>
              <a:rPr lang="ko-KR" altLang="en-US" sz="1000" b="0" spc="-50">
                <a:solidFill>
                  <a:srgbClr val="494949"/>
                </a:solidFill>
                <a:latin typeface="나눔스퀘어_ac"/>
                <a:ea typeface="나눔스퀘어_ac"/>
                <a:cs typeface="+mn-cs"/>
              </a:rPr>
              <a:t> 인증</a:t>
            </a:r>
            <a:endParaRPr lang="en-US" altLang="ko-KR" sz="1000" b="0" spc="-50">
              <a:solidFill>
                <a:srgbClr val="494949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7084" y="4649763"/>
            <a:ext cx="715619" cy="2053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ko-KR" sz="1300" b="0" spc="-50">
                <a:solidFill>
                  <a:schemeClr val="tx1">
                    <a:lumMod val="65000"/>
                    <a:lumOff val="35000"/>
                  </a:schemeClr>
                </a:solidFill>
                <a:latin typeface="나눔스퀘어_ac"/>
                <a:ea typeface="나눔스퀘어_ac"/>
                <a:cs typeface="+mn-cs"/>
              </a:rPr>
              <a:t>2011.08</a:t>
            </a:r>
            <a:endParaRPr lang="en-US" altLang="ko-KR" sz="1300" b="0" spc="-50">
              <a:solidFill>
                <a:schemeClr val="tx1">
                  <a:lumMod val="65000"/>
                  <a:lumOff val="35000"/>
                </a:schemeClr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00896" y="3561188"/>
            <a:ext cx="488777" cy="20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ko-KR" sz="1300" b="0" spc="-50">
                <a:solidFill>
                  <a:schemeClr val="tx1">
                    <a:lumMod val="65000"/>
                    <a:lumOff val="35000"/>
                  </a:schemeClr>
                </a:solidFill>
                <a:latin typeface="나눔스퀘어_ac"/>
                <a:ea typeface="나눔스퀘어_ac"/>
                <a:cs typeface="+mn-cs"/>
              </a:rPr>
              <a:t>2015</a:t>
            </a:r>
            <a:endParaRPr lang="en-US" altLang="ko-KR" sz="1300" b="0" spc="-50">
              <a:solidFill>
                <a:schemeClr val="tx1">
                  <a:lumMod val="65000"/>
                  <a:lumOff val="35000"/>
                </a:schemeClr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42748" y="4955209"/>
            <a:ext cx="12532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ctr">
              <a:defRPr spc="-50">
                <a:solidFill>
                  <a:schemeClr val="accent6">
                    <a:lumMod val="75000"/>
                  </a:schemeClr>
                </a:solidFill>
                <a:latin typeface="Rix헤드 EB"/>
                <a:ea typeface="Rix헤드 EB"/>
              </a:defRPr>
            </a:lvl1pPr>
          </a:lstStyle>
          <a:p>
            <a:pPr lvl="0">
              <a:defRPr/>
            </a:pPr>
            <a:r>
              <a:rPr lang="en-US" altLang="ko-KR" b="0" spc="-70">
                <a:solidFill>
                  <a:srgbClr val="262626"/>
                </a:solidFill>
                <a:latin typeface="나눔스퀘어_ac"/>
                <a:ea typeface="나눔스퀘어_ac"/>
                <a:cs typeface="+mn-cs"/>
              </a:rPr>
              <a:t>2018.04</a:t>
            </a:r>
            <a:endParaRPr lang="en-US" altLang="ko-KR" b="0" spc="-70">
              <a:solidFill>
                <a:srgbClr val="262626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34994" y="5232208"/>
            <a:ext cx="16687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300"/>
              </a:lnSpc>
              <a:defRPr sz="1100" spc="-60">
                <a:solidFill>
                  <a:srgbClr val="a40000"/>
                </a:solidFill>
                <a:latin typeface="Rix모던고딕 M"/>
                <a:ea typeface="Rix모던고딕 M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오징어빨판기술특허 등록</a:t>
            </a:r>
            <a:endParaRPr lang="ko-KR" altLang="en-US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(</a:t>
            </a: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제</a:t>
            </a: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10-1852605)</a:t>
            </a:r>
            <a:endParaRPr lang="en-US" altLang="ko-KR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16599" y="4959565"/>
            <a:ext cx="12532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ctr">
              <a:defRPr spc="-50">
                <a:solidFill>
                  <a:schemeClr val="accent6">
                    <a:lumMod val="75000"/>
                  </a:schemeClr>
                </a:solidFill>
                <a:latin typeface="Rix헤드 EB"/>
                <a:ea typeface="Rix헤드 EB"/>
              </a:defRPr>
            </a:lvl1pPr>
          </a:lstStyle>
          <a:p>
            <a:pPr lvl="0">
              <a:defRPr/>
            </a:pPr>
            <a:r>
              <a:rPr lang="en-US" altLang="ko-KR" b="0" spc="-70">
                <a:solidFill>
                  <a:srgbClr val="262626"/>
                </a:solidFill>
                <a:latin typeface="나눔스퀘어_ac"/>
                <a:ea typeface="나눔스퀘어_ac"/>
                <a:cs typeface="+mn-cs"/>
              </a:rPr>
              <a:t>2018.10</a:t>
            </a:r>
            <a:endParaRPr lang="en-US" altLang="ko-KR" b="0" spc="-70">
              <a:solidFill>
                <a:srgbClr val="262626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8845" y="5243948"/>
            <a:ext cx="1668761" cy="2528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300"/>
              </a:lnSpc>
              <a:defRPr sz="1000" spc="-50">
                <a:solidFill>
                  <a:srgbClr val="494949"/>
                </a:solidFill>
                <a:latin typeface="나눔스퀘어_ac"/>
                <a:ea typeface="나눔스퀘어_ac"/>
              </a:defRPr>
            </a:lvl1pPr>
          </a:lstStyle>
          <a:p>
            <a:pPr lvl="0">
              <a:defRPr/>
            </a:pPr>
            <a:r>
              <a:rPr lang="ko-KR" altLang="en-US"/>
              <a:t>벤처기업인증 획득</a:t>
            </a:r>
            <a:endParaRPr lang="en-US" altLang="ko-KR"/>
          </a:p>
        </p:txBody>
      </p:sp>
      <p:sp>
        <p:nvSpPr>
          <p:cNvPr id="48" name="TextBox 47"/>
          <p:cNvSpPr txBox="1"/>
          <p:nvPr/>
        </p:nvSpPr>
        <p:spPr>
          <a:xfrm>
            <a:off x="8024224" y="4055916"/>
            <a:ext cx="12532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ctr">
              <a:defRPr spc="-50">
                <a:solidFill>
                  <a:schemeClr val="accent6">
                    <a:lumMod val="75000"/>
                  </a:schemeClr>
                </a:solidFill>
                <a:latin typeface="Rix헤드 EB"/>
                <a:ea typeface="Rix헤드 EB"/>
              </a:defRPr>
            </a:lvl1pPr>
          </a:lstStyle>
          <a:p>
            <a:pPr lvl="0">
              <a:defRPr/>
            </a:pPr>
            <a:r>
              <a:rPr lang="en-US" altLang="ko-KR" b="0" spc="-70">
                <a:solidFill>
                  <a:srgbClr val="262626"/>
                </a:solidFill>
                <a:latin typeface="나눔스퀘어_ac"/>
                <a:ea typeface="나눔스퀘어_ac"/>
                <a:cs typeface="+mn-cs"/>
              </a:rPr>
              <a:t>2019.09</a:t>
            </a:r>
            <a:endParaRPr lang="en-US" altLang="ko-KR" b="0" spc="-70">
              <a:solidFill>
                <a:srgbClr val="262626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16469" y="4394697"/>
            <a:ext cx="1668761" cy="5943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300"/>
              </a:lnSpc>
              <a:defRPr sz="1100" spc="-60">
                <a:solidFill>
                  <a:srgbClr val="a40000"/>
                </a:solidFill>
                <a:latin typeface="Rix모던고딕 M"/>
                <a:ea typeface="Rix모던고딕 M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소스특허 출원</a:t>
            </a:r>
            <a:endParaRPr lang="ko-KR" altLang="en-US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(10-2019-0013178)</a:t>
            </a:r>
            <a:endParaRPr lang="en-US" altLang="ko-KR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888073" y="4059507"/>
            <a:ext cx="12532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ctr">
              <a:defRPr spc="-50">
                <a:solidFill>
                  <a:schemeClr val="accent6">
                    <a:lumMod val="75000"/>
                  </a:schemeClr>
                </a:solidFill>
                <a:latin typeface="Rix헤드 EB"/>
                <a:ea typeface="Rix헤드 EB"/>
              </a:defRPr>
            </a:lvl1pPr>
          </a:lstStyle>
          <a:p>
            <a:pPr lvl="0">
              <a:defRPr/>
            </a:pPr>
            <a:r>
              <a:rPr lang="en-US" altLang="ko-KR" b="0" spc="-70">
                <a:solidFill>
                  <a:srgbClr val="262626"/>
                </a:solidFill>
                <a:latin typeface="나눔스퀘어_ac"/>
                <a:ea typeface="나눔스퀘어_ac"/>
                <a:cs typeface="+mn-cs"/>
              </a:rPr>
              <a:t>2021.12</a:t>
            </a:r>
            <a:endParaRPr lang="en-US" altLang="ko-KR" b="0" spc="-70">
              <a:solidFill>
                <a:srgbClr val="262626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04139" y="4398288"/>
            <a:ext cx="2221121" cy="5909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300"/>
              </a:lnSpc>
              <a:defRPr sz="1100" spc="-60">
                <a:solidFill>
                  <a:srgbClr val="a40000"/>
                </a:solidFill>
                <a:latin typeface="Rix모던고딕 M"/>
                <a:ea typeface="Rix모던고딕 M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기술혁신형 중소기업</a:t>
            </a:r>
            <a:endParaRPr lang="ko-KR" altLang="en-US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(</a:t>
            </a: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이노비즈</a:t>
            </a:r>
            <a:r>
              <a:rPr lang="en-US" altLang="ko-KR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)</a:t>
            </a:r>
            <a:r>
              <a:rPr lang="ko-KR" altLang="en-US">
                <a:solidFill>
                  <a:srgbClr val="f04d22"/>
                </a:solidFill>
                <a:latin typeface="나눔스퀘어_ac"/>
                <a:ea typeface="나눔스퀘어_ac"/>
                <a:cs typeface="+mn-cs"/>
              </a:rPr>
              <a:t> 선정</a:t>
            </a:r>
            <a:endParaRPr lang="ko-KR" altLang="en-US">
              <a:solidFill>
                <a:srgbClr val="f04d22"/>
              </a:solidFill>
              <a:latin typeface="나눔스퀘어_ac"/>
              <a:ea typeface="나눔스퀘어_ac"/>
              <a:cs typeface="+mn-cs"/>
            </a:endParaRPr>
          </a:p>
        </p:txBody>
      </p:sp>
      <p:sp>
        <p:nvSpPr>
          <p:cNvPr id="52" name="타원 51"/>
          <p:cNvSpPr>
            <a:spLocks noChangeAspect="1"/>
          </p:cNvSpPr>
          <p:nvPr/>
        </p:nvSpPr>
        <p:spPr>
          <a:xfrm>
            <a:off x="2118151" y="4829871"/>
            <a:ext cx="144000" cy="14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스퀘어_ac"/>
              <a:ea typeface="나눔스퀘어_ac"/>
              <a:cs typeface="+mn-cs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5316974" y="3698356"/>
            <a:ext cx="0" cy="108036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6"/>
            <a:ext cx="2006082" cy="11306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23982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조직도 및 핵심인력</a:t>
            </a:r>
            <a:endParaRPr lang="ko-KR" altLang="en-US" sz="2000"/>
          </a:p>
        </p:txBody>
      </p:sp>
      <p:grpSp>
        <p:nvGrpSpPr>
          <p:cNvPr id="7" name="그룹 6"/>
          <p:cNvGrpSpPr/>
          <p:nvPr/>
        </p:nvGrpSpPr>
        <p:grpSpPr>
          <a:xfrm rot="0">
            <a:off x="1641396" y="1412137"/>
            <a:ext cx="8909209" cy="4863581"/>
            <a:chOff x="1416217" y="1324000"/>
            <a:chExt cx="4680000" cy="4771057"/>
          </a:xfrm>
        </p:grpSpPr>
        <p:sp>
          <p:nvSpPr>
            <p:cNvPr id="9" name="모서리가 둥근 직사각형 25"/>
            <p:cNvSpPr/>
            <p:nvPr/>
          </p:nvSpPr>
          <p:spPr>
            <a:xfrm flipV="1">
              <a:off x="1416217" y="1415057"/>
              <a:ext cx="4680000" cy="4680000"/>
            </a:xfrm>
            <a:prstGeom prst="roundRect">
              <a:avLst>
                <a:gd name="adj" fmla="val 2374"/>
              </a:avLst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8" tIns="45693" rIns="91388" bIns="45693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defRPr/>
              </a:pPr>
              <a:endParaRPr lang="ko-KR" altLang="en-US">
                <a:solidFill>
                  <a:prstClr val="white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sp>
          <p:nvSpPr>
            <p:cNvPr id="10" name="모서리가 둥근 직사각형 60"/>
            <p:cNvSpPr/>
            <p:nvPr/>
          </p:nvSpPr>
          <p:spPr>
            <a:xfrm>
              <a:off x="2907449" y="1877236"/>
              <a:ext cx="1788253" cy="288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>
                <a:alphaModFix amt="95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2880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7779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7327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6875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6424" indent="177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740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7289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6837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6384" algn="l" defTabSz="1019095" rtl="0" eaLnBrk="1" latinLnBrk="1" hangingPunct="1">
                <a:defRPr kumimoji="1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909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300" b="0" spc="-50">
                  <a:solidFill>
                    <a:prstClr val="white"/>
                  </a:solidFill>
                  <a:latin typeface="나눔스퀘어_ac"/>
                  <a:ea typeface="나눔스퀘어_ac"/>
                  <a:cs typeface="+mn-cs"/>
                </a:rPr>
                <a:t>이지환 대표이사</a:t>
              </a:r>
              <a:endParaRPr kumimoji="0" lang="en-US" altLang="ko-KR" sz="1300" b="0" spc="-50">
                <a:solidFill>
                  <a:prstClr val="white"/>
                </a:solidFill>
                <a:latin typeface="나눔스퀘어_ac"/>
                <a:ea typeface="나눔스퀘어_ac"/>
                <a:cs typeface="+mn-cs"/>
              </a:endParaRPr>
            </a:p>
          </p:txBody>
        </p:sp>
        <p:grpSp>
          <p:nvGrpSpPr>
            <p:cNvPr id="11" name="그룹 114"/>
            <p:cNvGrpSpPr/>
            <p:nvPr/>
          </p:nvGrpSpPr>
          <p:grpSpPr>
            <a:xfrm rot="0">
              <a:off x="2051000" y="1324000"/>
              <a:ext cx="3419143" cy="360000"/>
              <a:chOff x="866800" y="1520053"/>
              <a:chExt cx="3419143" cy="360000"/>
            </a:xfrm>
          </p:grpSpPr>
          <p:sp>
            <p:nvSpPr>
              <p:cNvPr id="37" name="직각 삼각형 36"/>
              <p:cNvSpPr>
                <a:spLocks noChangeAspect="1"/>
              </p:cNvSpPr>
              <p:nvPr/>
            </p:nvSpPr>
            <p:spPr>
              <a:xfrm>
                <a:off x="4192343" y="1524136"/>
                <a:ext cx="93600" cy="93600"/>
              </a:xfrm>
              <a:prstGeom prst="rtTriangle">
                <a:avLst/>
              </a:prstGeom>
              <a:solidFill>
                <a:srgbClr val="083d68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800" b="0" kern="0">
                  <a:ln w="9525"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38" name="직각 삼각형 37"/>
              <p:cNvSpPr>
                <a:spLocks noChangeAspect="1"/>
              </p:cNvSpPr>
              <p:nvPr/>
            </p:nvSpPr>
            <p:spPr>
              <a:xfrm rot="16200000">
                <a:off x="866800" y="1524136"/>
                <a:ext cx="93600" cy="93600"/>
              </a:xfrm>
              <a:prstGeom prst="rtTriangle">
                <a:avLst/>
              </a:prstGeom>
              <a:solidFill>
                <a:srgbClr val="083d68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800" b="0" kern="0">
                  <a:ln w="9525"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39" name="양쪽 모서리가 둥근 사각형 133"/>
              <p:cNvSpPr/>
              <p:nvPr/>
            </p:nvSpPr>
            <p:spPr>
              <a:xfrm>
                <a:off x="958524" y="1520053"/>
                <a:ext cx="3240000" cy="360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0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7779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7327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6875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6424" indent="177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740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7289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6837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6384" algn="l" defTabSz="1019095" rtl="0" eaLnBrk="1" latinLnBrk="1" hangingPunct="1">
                  <a:defRPr kumimoji="1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19095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400">
                    <a:solidFill>
                      <a:prstClr val="white"/>
                    </a:solidFill>
                    <a:latin typeface="나눔스퀘어_ac"/>
                    <a:ea typeface="나눔스퀘어_ac"/>
                    <a:cs typeface="+mn-cs"/>
                  </a:rPr>
                  <a:t>운영조직 구성도</a:t>
                </a:r>
                <a:endParaRPr kumimoji="0" lang="ko-KR" altLang="en-US" sz="1400">
                  <a:solidFill>
                    <a:prstClr val="white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</p:grpSp>
        <p:cxnSp>
          <p:nvCxnSpPr>
            <p:cNvPr id="12" name="직선 연결선 11"/>
            <p:cNvCxnSpPr/>
            <p:nvPr/>
          </p:nvCxnSpPr>
          <p:spPr>
            <a:xfrm>
              <a:off x="3801575" y="2185820"/>
              <a:ext cx="0" cy="2397281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12"/>
            <p:cNvGrpSpPr/>
            <p:nvPr/>
          </p:nvGrpSpPr>
          <p:grpSpPr>
            <a:xfrm rot="0">
              <a:off x="1714102" y="2496955"/>
              <a:ext cx="1207774" cy="513867"/>
              <a:chOff x="1833018" y="2564904"/>
              <a:chExt cx="1328551" cy="621779"/>
            </a:xfrm>
          </p:grpSpPr>
          <p:sp>
            <p:nvSpPr>
              <p:cNvPr id="34" name="양쪽 모서리가 둥근 사각형 100"/>
              <p:cNvSpPr/>
              <p:nvPr/>
            </p:nvSpPr>
            <p:spPr>
              <a:xfrm>
                <a:off x="1976633" y="2564904"/>
                <a:ext cx="1041322" cy="267123"/>
              </a:xfrm>
              <a:prstGeom prst="round2SameRect">
                <a:avLst>
                  <a:gd name="adj1" fmla="val 24604"/>
                  <a:gd name="adj2" fmla="val 0"/>
                </a:avLst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36000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19095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200" b="0" spc="-100">
                    <a:solidFill>
                      <a:prstClr val="white"/>
                    </a:solidFill>
                    <a:latin typeface="나눔스퀘어_ac"/>
                    <a:ea typeface="나눔스퀘어_ac"/>
                    <a:cs typeface="+mn-cs"/>
                  </a:rPr>
                  <a:t>전무이사</a:t>
                </a:r>
                <a:endParaRPr kumimoji="0" lang="en-US" altLang="ko-KR" sz="1200" b="0" spc="-100">
                  <a:solidFill>
                    <a:prstClr val="white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35" name="모서리가 둥근 직사각형 104"/>
              <p:cNvSpPr/>
              <p:nvPr/>
            </p:nvSpPr>
            <p:spPr>
              <a:xfrm>
                <a:off x="1970855" y="2823163"/>
                <a:ext cx="1052881" cy="36352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d3d3d3"/>
                </a:solidFill>
                <a:prstDash val="solid"/>
              </a:ln>
              <a:effectLst/>
            </p:spPr>
            <p:txBody>
              <a:bodyPr lIns="91432" tIns="45715" rIns="91432" bIns="45715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9pPr>
              </a:lstStyle>
              <a:p>
                <a:pPr algn="ctr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rgbClr val="ffffff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36" name="TextBox 86"/>
              <p:cNvSpPr txBox="1"/>
              <p:nvPr/>
            </p:nvSpPr>
            <p:spPr>
              <a:xfrm>
                <a:off x="1833018" y="2855720"/>
                <a:ext cx="1328550" cy="274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/>
                    <a:ea typeface="굴림"/>
                    <a:cs typeface="+mn-cs"/>
                  </a:defRPr>
                </a:lvl9pPr>
              </a:lstStyle>
              <a:p>
                <a:pPr lvl="0" algn="ctr">
                  <a:lnSpc>
                    <a:spcPts val="1100"/>
                  </a:lnSpc>
                  <a:defRPr/>
                </a:pPr>
                <a:r>
                  <a:rPr lang="en-US" altLang="ko-KR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스퀘어_ac"/>
                    <a:ea typeface="나눔스퀘어_ac"/>
                    <a:cs typeface="+mn-cs"/>
                  </a:rPr>
                  <a:t>1</a:t>
                </a:r>
                <a:r>
                  <a:rPr lang="ko-KR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스퀘어_ac"/>
                    <a:ea typeface="나눔스퀘어_ac"/>
                    <a:cs typeface="+mn-cs"/>
                  </a:rPr>
                  <a:t>명</a:t>
                </a:r>
                <a:endParaRPr lang="ko-KR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</p:grpSp>
        <p:cxnSp>
          <p:nvCxnSpPr>
            <p:cNvPr id="14" name="직선 연결선 13"/>
            <p:cNvCxnSpPr/>
            <p:nvPr/>
          </p:nvCxnSpPr>
          <p:spPr>
            <a:xfrm>
              <a:off x="2838232" y="2820273"/>
              <a:ext cx="949191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/>
            <p:cNvGrpSpPr/>
            <p:nvPr/>
          </p:nvGrpSpPr>
          <p:grpSpPr>
            <a:xfrm rot="0">
              <a:off x="1850329" y="4562948"/>
              <a:ext cx="3902492" cy="620709"/>
              <a:chOff x="1514417" y="4562948"/>
              <a:chExt cx="3902492" cy="620709"/>
            </a:xfrm>
          </p:grpSpPr>
          <p:grpSp>
            <p:nvGrpSpPr>
              <p:cNvPr id="22" name="그룹 21"/>
              <p:cNvGrpSpPr/>
              <p:nvPr/>
            </p:nvGrpSpPr>
            <p:grpSpPr>
              <a:xfrm rot="0">
                <a:off x="1514417" y="4562948"/>
                <a:ext cx="1207774" cy="620709"/>
                <a:chOff x="1893407" y="2564904"/>
                <a:chExt cx="1207774" cy="620709"/>
              </a:xfrm>
            </p:grpSpPr>
            <p:sp>
              <p:nvSpPr>
                <p:cNvPr id="31" name="양쪽 모서리가 둥근 사각형 67"/>
                <p:cNvSpPr/>
                <p:nvPr/>
              </p:nvSpPr>
              <p:spPr>
                <a:xfrm>
                  <a:off x="1924567" y="2564904"/>
                  <a:ext cx="1145455" cy="267123"/>
                </a:xfrm>
                <a:prstGeom prst="round2SameRect">
                  <a:avLst>
                    <a:gd name="adj1" fmla="val 24604"/>
                    <a:gd name="adj2" fmla="val 0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36000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019095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1200" b="0" spc="-100">
                      <a:solidFill>
                        <a:prstClr val="white"/>
                      </a:solidFill>
                      <a:latin typeface="나눔스퀘어_ac"/>
                      <a:ea typeface="나눔스퀘어_ac"/>
                      <a:cs typeface="+mn-cs"/>
                    </a:rPr>
                    <a:t>관리부</a:t>
                  </a:r>
                  <a:endParaRPr kumimoji="0" lang="ko-KR" altLang="en-US" sz="1200" b="0" spc="-100">
                    <a:solidFill>
                      <a:prstClr val="white"/>
                    </a:solidFill>
                    <a:latin typeface="나눔스퀘어_ac"/>
                    <a:ea typeface="나눔스퀘어_ac"/>
                    <a:cs typeface="+mn-cs"/>
                  </a:endParaRPr>
                </a:p>
              </p:txBody>
            </p:sp>
            <p:sp>
              <p:nvSpPr>
                <p:cNvPr id="32" name="모서리가 둥근 직사각형 68"/>
                <p:cNvSpPr/>
                <p:nvPr/>
              </p:nvSpPr>
              <p:spPr>
                <a:xfrm>
                  <a:off x="1915776" y="2817004"/>
                  <a:ext cx="1163036" cy="36860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19050" cap="flat" cmpd="sng" algn="ctr">
                  <a:solidFill>
                    <a:srgbClr val="d3d3d3"/>
                  </a:solidFill>
                  <a:prstDash val="solid"/>
                </a:ln>
                <a:effectLst/>
              </p:spPr>
              <p:txBody>
                <a:bodyPr lIns="91432" tIns="45715" rIns="91432" bIns="45715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9pPr>
                </a:lstStyle>
                <a:p>
                  <a:pPr algn="ctr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>
                    <a:solidFill>
                      <a:srgbClr val="ffffff"/>
                    </a:solidFill>
                    <a:latin typeface="나눔스퀘어_ac"/>
                    <a:ea typeface="나눔스퀘어_ac"/>
                    <a:cs typeface="+mn-cs"/>
                  </a:endParaRPr>
                </a:p>
              </p:txBody>
            </p:sp>
            <p:sp>
              <p:nvSpPr>
                <p:cNvPr id="33" name="TextBox 86"/>
                <p:cNvSpPr txBox="1"/>
                <p:nvPr/>
              </p:nvSpPr>
              <p:spPr>
                <a:xfrm>
                  <a:off x="1893405" y="2881116"/>
                  <a:ext cx="1207774" cy="228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9pPr>
                </a:lstStyle>
                <a:p>
                  <a:pPr lvl="0" algn="ctr">
                    <a:lnSpc>
                      <a:spcPts val="1100"/>
                    </a:lnSpc>
                    <a:defRPr/>
                  </a:pPr>
                  <a:r>
                    <a:rPr lang="en-US" altLang="ko-KR" sz="11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스퀘어_ac"/>
                      <a:ea typeface="나눔스퀘어_ac"/>
                      <a:cs typeface="+mn-cs"/>
                    </a:rPr>
                    <a:t>2</a:t>
                  </a:r>
                  <a:r>
                    <a:rPr lang="ko-KR" altLang="en-US" sz="11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스퀘어_ac"/>
                      <a:ea typeface="나눔스퀘어_ac"/>
                      <a:cs typeface="+mn-cs"/>
                    </a:rPr>
                    <a:t>명</a:t>
                  </a:r>
                  <a:endParaRPr lang="en-US" altLang="ko-KR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스퀘어_ac"/>
                    <a:ea typeface="나눔스퀘어_ac"/>
                    <a:cs typeface="+mn-cs"/>
                  </a:endParaRPr>
                </a:p>
              </p:txBody>
            </p:sp>
          </p:grpSp>
          <p:grpSp>
            <p:nvGrpSpPr>
              <p:cNvPr id="23" name="그룹 22"/>
              <p:cNvGrpSpPr/>
              <p:nvPr/>
            </p:nvGrpSpPr>
            <p:grpSpPr>
              <a:xfrm rot="0">
                <a:off x="2861776" y="4562948"/>
                <a:ext cx="1207774" cy="620709"/>
                <a:chOff x="1893407" y="2564904"/>
                <a:chExt cx="1207774" cy="620709"/>
              </a:xfrm>
            </p:grpSpPr>
            <p:sp>
              <p:nvSpPr>
                <p:cNvPr id="28" name="양쪽 모서리가 둥근 사각형 67"/>
                <p:cNvSpPr/>
                <p:nvPr/>
              </p:nvSpPr>
              <p:spPr>
                <a:xfrm>
                  <a:off x="1924567" y="2564904"/>
                  <a:ext cx="1145455" cy="267123"/>
                </a:xfrm>
                <a:prstGeom prst="round2SameRect">
                  <a:avLst>
                    <a:gd name="adj1" fmla="val 24604"/>
                    <a:gd name="adj2" fmla="val 0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36000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019095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1200" b="0" spc="-100">
                      <a:solidFill>
                        <a:prstClr val="white"/>
                      </a:solidFill>
                      <a:latin typeface="나눔스퀘어_ac"/>
                      <a:ea typeface="나눔스퀘어_ac"/>
                      <a:cs typeface="+mn-cs"/>
                    </a:rPr>
                    <a:t>생산부</a:t>
                  </a:r>
                  <a:endParaRPr kumimoji="0" lang="ko-KR" altLang="en-US" sz="1200" b="0" spc="-100">
                    <a:solidFill>
                      <a:prstClr val="white"/>
                    </a:solidFill>
                    <a:latin typeface="나눔스퀘어_ac"/>
                    <a:ea typeface="나눔스퀘어_ac"/>
                    <a:cs typeface="+mn-cs"/>
                  </a:endParaRPr>
                </a:p>
              </p:txBody>
            </p:sp>
            <p:sp>
              <p:nvSpPr>
                <p:cNvPr id="29" name="모서리가 둥근 직사각형 68"/>
                <p:cNvSpPr/>
                <p:nvPr/>
              </p:nvSpPr>
              <p:spPr>
                <a:xfrm>
                  <a:off x="1915776" y="2817004"/>
                  <a:ext cx="1163036" cy="36860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19050" cap="flat" cmpd="sng" algn="ctr">
                  <a:solidFill>
                    <a:srgbClr val="d3d3d3"/>
                  </a:solidFill>
                  <a:prstDash val="solid"/>
                </a:ln>
                <a:effectLst/>
              </p:spPr>
              <p:txBody>
                <a:bodyPr lIns="91432" tIns="45715" rIns="91432" bIns="45715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9pPr>
                </a:lstStyle>
                <a:p>
                  <a:pPr algn="ctr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>
                    <a:solidFill>
                      <a:srgbClr val="ffffff"/>
                    </a:solidFill>
                    <a:latin typeface="나눔스퀘어_ac"/>
                    <a:ea typeface="나눔스퀘어_ac"/>
                    <a:cs typeface="+mn-cs"/>
                  </a:endParaRPr>
                </a:p>
              </p:txBody>
            </p:sp>
            <p:sp>
              <p:nvSpPr>
                <p:cNvPr id="30" name="TextBox 86"/>
                <p:cNvSpPr txBox="1"/>
                <p:nvPr/>
              </p:nvSpPr>
              <p:spPr>
                <a:xfrm>
                  <a:off x="1893407" y="2881116"/>
                  <a:ext cx="1207773" cy="228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9pPr>
                </a:lstStyle>
                <a:p>
                  <a:pPr lvl="0" algn="ctr">
                    <a:lnSpc>
                      <a:spcPts val="1100"/>
                    </a:lnSpc>
                    <a:defRPr/>
                  </a:pPr>
                  <a:r>
                    <a:rPr lang="en-US" altLang="ko-KR" sz="11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스퀘어_ac"/>
                      <a:ea typeface="나눔스퀘어_ac"/>
                      <a:cs typeface="+mn-cs"/>
                    </a:rPr>
                    <a:t>15</a:t>
                  </a:r>
                  <a:r>
                    <a:rPr lang="ko-KR" altLang="en-US" sz="11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스퀘어_ac"/>
                      <a:ea typeface="나눔스퀘어_ac"/>
                      <a:cs typeface="+mn-cs"/>
                    </a:rPr>
                    <a:t>명</a:t>
                  </a:r>
                  <a:endParaRPr lang="en-US" altLang="ko-KR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스퀘어_ac"/>
                    <a:ea typeface="나눔스퀘어_ac"/>
                    <a:cs typeface="+mn-cs"/>
                  </a:endParaRPr>
                </a:p>
              </p:txBody>
            </p:sp>
          </p:grpSp>
          <p:grpSp>
            <p:nvGrpSpPr>
              <p:cNvPr id="24" name="그룹 23"/>
              <p:cNvGrpSpPr/>
              <p:nvPr/>
            </p:nvGrpSpPr>
            <p:grpSpPr>
              <a:xfrm rot="0">
                <a:off x="4209135" y="4562948"/>
                <a:ext cx="1207774" cy="620709"/>
                <a:chOff x="1893407" y="2564904"/>
                <a:chExt cx="1207774" cy="620709"/>
              </a:xfrm>
            </p:grpSpPr>
            <p:sp>
              <p:nvSpPr>
                <p:cNvPr id="25" name="양쪽 모서리가 둥근 사각형 67"/>
                <p:cNvSpPr/>
                <p:nvPr/>
              </p:nvSpPr>
              <p:spPr>
                <a:xfrm>
                  <a:off x="1924567" y="2564904"/>
                  <a:ext cx="1145455" cy="267123"/>
                </a:xfrm>
                <a:prstGeom prst="round2SameRect">
                  <a:avLst>
                    <a:gd name="adj1" fmla="val 24604"/>
                    <a:gd name="adj2" fmla="val 0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36000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019095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1200" b="0" spc="-100">
                      <a:solidFill>
                        <a:prstClr val="white"/>
                      </a:solidFill>
                      <a:latin typeface="나눔스퀘어_ac"/>
                      <a:ea typeface="나눔스퀘어_ac"/>
                      <a:cs typeface="+mn-cs"/>
                    </a:rPr>
                    <a:t>영업부</a:t>
                  </a:r>
                  <a:endParaRPr kumimoji="0" lang="ko-KR" altLang="en-US" sz="1200" b="0" spc="-100">
                    <a:solidFill>
                      <a:prstClr val="white"/>
                    </a:solidFill>
                    <a:latin typeface="나눔스퀘어_ac"/>
                    <a:ea typeface="나눔스퀘어_ac"/>
                    <a:cs typeface="+mn-cs"/>
                  </a:endParaRPr>
                </a:p>
              </p:txBody>
            </p:sp>
            <p:sp>
              <p:nvSpPr>
                <p:cNvPr id="26" name="모서리가 둥근 직사각형 68"/>
                <p:cNvSpPr/>
                <p:nvPr/>
              </p:nvSpPr>
              <p:spPr>
                <a:xfrm>
                  <a:off x="1915776" y="2817004"/>
                  <a:ext cx="1163036" cy="36860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19050" cap="flat" cmpd="sng" algn="ctr">
                  <a:solidFill>
                    <a:srgbClr val="d3d3d3"/>
                  </a:solidFill>
                  <a:prstDash val="solid"/>
                </a:ln>
                <a:effectLst/>
              </p:spPr>
              <p:txBody>
                <a:bodyPr lIns="91432" tIns="45715" rIns="91432" bIns="45715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9pPr>
                </a:lstStyle>
                <a:p>
                  <a:pPr algn="ctr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>
                    <a:solidFill>
                      <a:srgbClr val="ffffff"/>
                    </a:solidFill>
                    <a:latin typeface="나눔스퀘어_ac"/>
                    <a:ea typeface="나눔스퀘어_ac"/>
                    <a:cs typeface="+mn-cs"/>
                  </a:endParaRPr>
                </a:p>
              </p:txBody>
            </p:sp>
            <p:sp>
              <p:nvSpPr>
                <p:cNvPr id="27" name="TextBox 86"/>
                <p:cNvSpPr txBox="1"/>
                <p:nvPr/>
              </p:nvSpPr>
              <p:spPr>
                <a:xfrm>
                  <a:off x="1893407" y="2881116"/>
                  <a:ext cx="1207773" cy="228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/>
                      <a:ea typeface="굴림"/>
                      <a:cs typeface="+mn-cs"/>
                    </a:defRPr>
                  </a:lvl9pPr>
                </a:lstStyle>
                <a:p>
                  <a:pPr lvl="0" algn="ctr">
                    <a:lnSpc>
                      <a:spcPts val="1100"/>
                    </a:lnSpc>
                    <a:defRPr/>
                  </a:pPr>
                  <a:r>
                    <a:rPr lang="en-US" altLang="ko-KR" sz="11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스퀘어_ac"/>
                      <a:ea typeface="나눔스퀘어_ac"/>
                      <a:cs typeface="+mn-cs"/>
                    </a:rPr>
                    <a:t>1</a:t>
                  </a:r>
                  <a:r>
                    <a:rPr lang="ko-KR" altLang="en-US" sz="11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스퀘어_ac"/>
                      <a:ea typeface="나눔스퀘어_ac"/>
                      <a:cs typeface="+mn-cs"/>
                    </a:rPr>
                    <a:t>명</a:t>
                  </a:r>
                  <a:endParaRPr lang="en-US" altLang="ko-KR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스퀘어_ac"/>
                    <a:ea typeface="나눔스퀘어_ac"/>
                    <a:cs typeface="+mn-cs"/>
                  </a:endParaRPr>
                </a:p>
              </p:txBody>
            </p:sp>
          </p:grpSp>
        </p:grpSp>
        <p:grpSp>
          <p:nvGrpSpPr>
            <p:cNvPr id="16" name="그룹 15"/>
            <p:cNvGrpSpPr/>
            <p:nvPr/>
          </p:nvGrpSpPr>
          <p:grpSpPr>
            <a:xfrm rot="0">
              <a:off x="4279523" y="3027287"/>
              <a:ext cx="1588936" cy="233762"/>
              <a:chOff x="3896956" y="3114248"/>
              <a:chExt cx="1588936" cy="233762"/>
            </a:xfrm>
          </p:grpSpPr>
          <p:sp>
            <p:nvSpPr>
              <p:cNvPr id="19" name="양쪽 모서리가 둥근 사각형 94"/>
              <p:cNvSpPr/>
              <p:nvPr/>
            </p:nvSpPr>
            <p:spPr>
              <a:xfrm>
                <a:off x="3896956" y="3128926"/>
                <a:ext cx="1588936" cy="219084"/>
              </a:xfrm>
              <a:prstGeom prst="round2SameRect">
                <a:avLst>
                  <a:gd name="adj1" fmla="val 24604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36000" anchor="ctr"/>
              <a:lstStyle/>
              <a:p>
                <a:pPr algn="ctr" defTabSz="1019095">
                  <a:defRPr/>
                </a:pPr>
                <a:r>
                  <a:rPr lang="ko-KR" altLang="en-US" sz="1200" b="0" spc="-100">
                    <a:solidFill>
                      <a:prstClr val="white"/>
                    </a:solidFill>
                    <a:latin typeface="나눔스퀘어_ac"/>
                    <a:ea typeface="나눔스퀘어_ac"/>
                    <a:cs typeface="+mn-cs"/>
                  </a:rPr>
                  <a:t>연구개발부</a:t>
                </a:r>
                <a:endParaRPr lang="ko-KR" altLang="en-US" sz="1200" b="0" spc="-100">
                  <a:solidFill>
                    <a:prstClr val="white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  <p:sp>
            <p:nvSpPr>
              <p:cNvPr id="20" name="모서리가 둥근 직사각형 95"/>
              <p:cNvSpPr/>
              <p:nvPr/>
            </p:nvSpPr>
            <p:spPr>
              <a:xfrm>
                <a:off x="3926148" y="3114248"/>
                <a:ext cx="1557782" cy="1911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rgbClr val="d3d3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36000" anchor="ctr"/>
              <a:lstStyle/>
              <a:p>
                <a:pPr algn="ctr" defTabSz="1019095">
                  <a:defRPr/>
                </a:pPr>
                <a:endParaRPr lang="ko-KR" altLang="en-US" sz="1200" b="0" spc="-100">
                  <a:solidFill>
                    <a:prstClr val="white"/>
                  </a:solidFill>
                  <a:latin typeface="나눔스퀘어_ac"/>
                  <a:ea typeface="나눔스퀘어_ac"/>
                  <a:cs typeface="+mn-cs"/>
                </a:endParaRPr>
              </a:p>
            </p:txBody>
          </p:sp>
        </p:grpSp>
        <p:cxnSp>
          <p:nvCxnSpPr>
            <p:cNvPr id="17" name="직선 연결선 16"/>
            <p:cNvCxnSpPr/>
            <p:nvPr/>
          </p:nvCxnSpPr>
          <p:spPr>
            <a:xfrm>
              <a:off x="2447499" y="4316281"/>
              <a:ext cx="2708151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3809516" y="3212276"/>
              <a:ext cx="487085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073021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1980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/>
              <a:t>SESSION</a:t>
            </a:r>
            <a:endParaRPr lang="ko-KR" altLang="en-US" sz="2000"/>
          </a:p>
        </p:txBody>
      </p:sp>
      <p:sp>
        <p:nvSpPr>
          <p:cNvPr id="13" name="제목 3"/>
          <p:cNvSpPr>
            <a:spLocks noGrp="1"/>
          </p:cNvSpPr>
          <p:nvPr>
            <p:ph type="title" idx="0"/>
          </p:nvPr>
        </p:nvSpPr>
        <p:spPr>
          <a:xfrm>
            <a:off x="4309188" y="2011589"/>
            <a:ext cx="4339186" cy="1032896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ko-KR" sz="6000">
                <a:solidFill>
                  <a:srgbClr val="0070c0"/>
                </a:solidFill>
              </a:rPr>
              <a:t>2</a:t>
            </a:r>
            <a:r>
              <a:rPr lang="en-US" altLang="ko-KR" sz="3000">
                <a:solidFill>
                  <a:srgbClr val="0070c0"/>
                </a:solidFill>
              </a:rPr>
              <a:t>.</a:t>
            </a:r>
            <a:r>
              <a:rPr lang="en-US" altLang="ko-KR" sz="6000">
                <a:solidFill>
                  <a:srgbClr val="0070c0"/>
                </a:solidFill>
              </a:rPr>
              <a:t> </a:t>
            </a:r>
            <a:r>
              <a:rPr lang="en-US" altLang="ko-KR" sz="4800">
                <a:solidFill>
                  <a:srgbClr val="0070c0"/>
                </a:solidFill>
              </a:rPr>
              <a:t> </a:t>
            </a:r>
            <a:r>
              <a:rPr lang="ko-KR" altLang="en-US" sz="4000" b="1">
                <a:solidFill>
                  <a:srgbClr val="0070c0"/>
                </a:solidFill>
              </a:rPr>
              <a:t>제품 및 기술</a:t>
            </a:r>
            <a:r>
              <a:rPr lang="ko-KR" altLang="en-US" sz="4000" b="1">
                <a:solidFill>
                  <a:srgbClr val="0070c0"/>
                </a:solidFill>
                <a:latin typeface="Noto Sans KR Medium"/>
                <a:ea typeface="Noto Sans KR Medium"/>
              </a:rPr>
              <a:t> </a:t>
            </a:r>
            <a:endParaRPr lang="en-US" altLang="ko-KR" sz="4000" b="1">
              <a:solidFill>
                <a:srgbClr val="0070c0"/>
              </a:solidFill>
              <a:latin typeface="Noto Sans KR Medium"/>
              <a:ea typeface="Noto Sans KR Medium"/>
            </a:endParaRPr>
          </a:p>
        </p:txBody>
      </p:sp>
      <p:sp>
        <p:nvSpPr>
          <p:cNvPr id="7" name="내용 개체 틀 4"/>
          <p:cNvSpPr txBox="1"/>
          <p:nvPr/>
        </p:nvSpPr>
        <p:spPr>
          <a:xfrm>
            <a:off x="4674319" y="3666374"/>
            <a:ext cx="3279552" cy="196986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  <a:latin typeface="Noto Sans CJK KR Light"/>
                <a:ea typeface="Noto Sans CJK KR Light"/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  <a:latin typeface="Noto Sans CJK KR Light"/>
                <a:ea typeface="Noto Sans CJK KR Light"/>
              </a:rPr>
              <a:t>사업분야</a:t>
            </a:r>
            <a:endParaRPr lang="ko-KR" altLang="en-US" sz="2000">
              <a:solidFill>
                <a:schemeClr val="bg2">
                  <a:lumMod val="50000"/>
                </a:schemeClr>
              </a:solidFill>
              <a:latin typeface="Noto Sans CJK KR Light"/>
              <a:ea typeface="Noto Sans CJK KR Light"/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  <a:latin typeface="Noto Sans CJK KR Light"/>
                <a:ea typeface="Noto Sans CJK KR Light"/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  <a:latin typeface="Noto Sans CJK KR Light"/>
                <a:ea typeface="Noto Sans CJK KR Light"/>
              </a:rPr>
              <a:t>주요제품</a:t>
            </a:r>
            <a:endParaRPr lang="ko-KR" altLang="en-US" sz="2000">
              <a:solidFill>
                <a:schemeClr val="bg2">
                  <a:lumMod val="50000"/>
                </a:schemeClr>
              </a:solidFill>
              <a:latin typeface="Noto Sans CJK KR Light"/>
              <a:ea typeface="Noto Sans CJK KR Light"/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  <a:latin typeface="Noto Sans CJK KR Light"/>
                <a:ea typeface="Noto Sans CJK KR Light"/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  <a:latin typeface="Noto Sans CJK KR Light"/>
                <a:ea typeface="Noto Sans CJK KR Light"/>
              </a:rPr>
              <a:t>핵심기술</a:t>
            </a:r>
            <a:endParaRPr lang="ko-KR" altLang="en-US" sz="2000">
              <a:solidFill>
                <a:schemeClr val="bg2">
                  <a:lumMod val="50000"/>
                </a:schemeClr>
              </a:solidFill>
              <a:latin typeface="Noto Sans CJK KR Light"/>
              <a:ea typeface="Noto Sans CJK KR Light"/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ko-KR" sz="2000">
                <a:solidFill>
                  <a:schemeClr val="bg2">
                    <a:lumMod val="50000"/>
                  </a:schemeClr>
                </a:solidFill>
                <a:latin typeface="Noto Sans CJK KR Light"/>
                <a:ea typeface="Noto Sans CJK KR Light"/>
              </a:rPr>
              <a:t>· </a:t>
            </a:r>
            <a:r>
              <a:rPr lang="ko-KR" altLang="en-US" sz="2000">
                <a:solidFill>
                  <a:schemeClr val="bg2">
                    <a:lumMod val="50000"/>
                  </a:schemeClr>
                </a:solidFill>
                <a:latin typeface="Noto Sans CJK KR Light"/>
                <a:ea typeface="Noto Sans CJK KR Light"/>
              </a:rPr>
              <a:t>지적재산권 및 인증현황</a:t>
            </a:r>
            <a:endParaRPr lang="ko-KR" altLang="en-US" sz="2000">
              <a:solidFill>
                <a:schemeClr val="bg2">
                  <a:lumMod val="50000"/>
                </a:schemeClr>
              </a:solidFill>
              <a:latin typeface="Noto Sans CJK KR Light"/>
              <a:ea typeface="Noto Sans CJK KR Light"/>
            </a:endParaRPr>
          </a:p>
          <a:p>
            <a:pPr marL="0" indent="0">
              <a:buFont typeface="Arial"/>
              <a:buNone/>
              <a:defRPr/>
            </a:pPr>
            <a:endParaRPr lang="en-US" altLang="ko-KR" sz="2000">
              <a:solidFill>
                <a:schemeClr val="bg2">
                  <a:lumMod val="50000"/>
                </a:schemeClr>
              </a:solidFill>
              <a:latin typeface="Noto Sans CJK KR Light"/>
              <a:ea typeface="Noto Sans CJK KR Light"/>
            </a:endParaRPr>
          </a:p>
          <a:p>
            <a:pPr marL="0" indent="0">
              <a:buFont typeface="Arial"/>
              <a:buNone/>
              <a:defRPr/>
            </a:pPr>
            <a:endParaRPr lang="ko-KR" altLang="en-US" sz="2000">
              <a:solidFill>
                <a:schemeClr val="bg2">
                  <a:lumMod val="50000"/>
                </a:schemeClr>
              </a:solidFill>
              <a:latin typeface="Noto Sans CJK KR Light"/>
              <a:ea typeface="Noto Sans CJK KR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680258" y="755780"/>
            <a:ext cx="10831484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5820" y="708027"/>
            <a:ext cx="1073021" cy="10373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72" y="307917"/>
            <a:ext cx="12076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사업분야</a:t>
            </a:r>
            <a:endParaRPr lang="ko-KR" altLang="en-US" sz="20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09125" y="1882864"/>
            <a:ext cx="8773749" cy="3820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1308</ep:Words>
  <ep:PresentationFormat>와이드스크린</ep:PresentationFormat>
  <ep:Paragraphs>200</ep:Paragraphs>
  <ep:Slides>26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ep:HeadingPairs>
  <ep:TitlesOfParts>
    <vt:vector size="27" baseType="lpstr">
      <vt:lpstr>Office 테마</vt:lpstr>
      <vt:lpstr>슬라이드 1</vt:lpstr>
      <vt:lpstr>슬라이드 2</vt:lpstr>
      <vt:lpstr>슬라이드 3</vt:lpstr>
      <vt:lpstr>1.  회사소개</vt:lpstr>
      <vt:lpstr>슬라이드 5</vt:lpstr>
      <vt:lpstr>슬라이드 6</vt:lpstr>
      <vt:lpstr>슬라이드 7</vt:lpstr>
      <vt:lpstr>2.  제품 및 기술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3.  시장 및 경쟁력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4.  사업추진전략</vt:lpstr>
      <vt:lpstr>슬라이드 24</vt:lpstr>
      <vt:lpstr>슬라이드 25</vt:lpstr>
      <vt:lpstr>슬라이드 26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2021-08-26T02:44:12.000</dcterms:created>
  <dc:creator>PMS</dc:creator>
  <cp:lastModifiedBy>bbori</cp:lastModifiedBy>
  <dcterms:modified xsi:type="dcterms:W3CDTF">2022-05-03T07:35:00.280</dcterms:modified>
  <cp:revision>162</cp:revision>
  <dc:title>PowerPoint 프레젠테이션</dc:title>
  <cp:version>1000.0000.01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